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 id="258" r:id="rId3"/>
    <p:sldId id="256" r:id="rId4"/>
    <p:sldId id="274" r:id="rId5"/>
    <p:sldId id="271" r:id="rId6"/>
    <p:sldId id="272" r:id="rId7"/>
    <p:sldId id="259" r:id="rId8"/>
    <p:sldId id="278" r:id="rId9"/>
    <p:sldId id="260" r:id="rId10"/>
    <p:sldId id="277" r:id="rId11"/>
    <p:sldId id="262" r:id="rId12"/>
    <p:sldId id="261" r:id="rId13"/>
    <p:sldId id="276" r:id="rId14"/>
    <p:sldId id="263" r:id="rId15"/>
    <p:sldId id="275" r:id="rId16"/>
    <p:sldId id="264" r:id="rId17"/>
    <p:sldId id="308" r:id="rId18"/>
    <p:sldId id="265" r:id="rId19"/>
    <p:sldId id="279" r:id="rId20"/>
    <p:sldId id="266" r:id="rId21"/>
    <p:sldId id="280" r:id="rId22"/>
    <p:sldId id="295" r:id="rId23"/>
    <p:sldId id="296" r:id="rId24"/>
    <p:sldId id="297" r:id="rId25"/>
    <p:sldId id="267" r:id="rId26"/>
    <p:sldId id="269" r:id="rId27"/>
    <p:sldId id="270" r:id="rId28"/>
    <p:sldId id="281" r:id="rId29"/>
    <p:sldId id="283" r:id="rId30"/>
    <p:sldId id="282" r:id="rId31"/>
    <p:sldId id="285" r:id="rId32"/>
    <p:sldId id="286" r:id="rId33"/>
    <p:sldId id="287" r:id="rId34"/>
    <p:sldId id="294" r:id="rId35"/>
    <p:sldId id="298" r:id="rId36"/>
    <p:sldId id="299" r:id="rId37"/>
    <p:sldId id="302" r:id="rId38"/>
    <p:sldId id="303" r:id="rId39"/>
    <p:sldId id="300" r:id="rId40"/>
    <p:sldId id="304" r:id="rId41"/>
    <p:sldId id="305" r:id="rId42"/>
    <p:sldId id="306" r:id="rId43"/>
    <p:sldId id="307" r:id="rId44"/>
    <p:sldId id="301" r:id="rId45"/>
    <p:sldId id="288" r:id="rId46"/>
    <p:sldId id="289" r:id="rId47"/>
    <p:sldId id="293" r:id="rId48"/>
    <p:sldId id="290" r:id="rId49"/>
    <p:sldId id="291" r:id="rId50"/>
    <p:sldId id="292" r:id="rId51"/>
    <p:sldId id="284" r:id="rId52"/>
    <p:sldId id="273"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2281"/>
    <a:srgbClr val="FFCC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70" y="-10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381000" y="4853411"/>
            <a:ext cx="8458200" cy="1222375"/>
          </a:xfrm>
        </p:spPr>
        <p:txBody>
          <a:bodyPr anchor="t"/>
          <a:lstStyle/>
          <a:p>
            <a:r>
              <a:rPr kumimoji="0" lang="en-US"/>
              <a:t>Click to edit Master title style</a:t>
            </a:r>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6" name="Date Placeholder 15"/>
          <p:cNvSpPr>
            <a:spLocks noGrp="1"/>
          </p:cNvSpPr>
          <p:nvPr>
            <p:ph type="dt" sz="half" idx="10"/>
          </p:nvPr>
        </p:nvSpPr>
        <p:spPr/>
        <p:txBody>
          <a:bodyPr/>
          <a:lstStyle/>
          <a:p>
            <a:fld id="{006427F1-131B-4534-912D-1E7E710A3C5D}" type="datetimeFigureOut">
              <a:rPr lang="en-IN" smtClean="0"/>
              <a:pPr/>
              <a:t>22-01-2019</a:t>
            </a:fld>
            <a:endParaRPr lang="en-IN"/>
          </a:p>
        </p:txBody>
      </p:sp>
      <p:sp>
        <p:nvSpPr>
          <p:cNvPr id="2" name="Footer Placeholder 1"/>
          <p:cNvSpPr>
            <a:spLocks noGrp="1"/>
          </p:cNvSpPr>
          <p:nvPr>
            <p:ph type="ftr" sz="quarter" idx="11"/>
          </p:nvPr>
        </p:nvSpPr>
        <p:spPr/>
        <p:txBody>
          <a:bodyPr/>
          <a:lstStyle/>
          <a:p>
            <a:endParaRPr lang="en-IN"/>
          </a:p>
        </p:txBody>
      </p:sp>
      <p:sp>
        <p:nvSpPr>
          <p:cNvPr id="15" name="Slide Number Placeholder 14"/>
          <p:cNvSpPr>
            <a:spLocks noGrp="1"/>
          </p:cNvSpPr>
          <p:nvPr>
            <p:ph type="sldNum" sz="quarter" idx="12"/>
          </p:nvPr>
        </p:nvSpPr>
        <p:spPr>
          <a:xfrm>
            <a:off x="8229600" y="6473952"/>
            <a:ext cx="758952" cy="246888"/>
          </a:xfrm>
        </p:spPr>
        <p:txBody>
          <a:bodyPr/>
          <a:lstStyle/>
          <a:p>
            <a:fld id="{E22FA2F8-B23D-4AAB-9F8F-1EF5E8491844}"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6427F1-131B-4534-912D-1E7E710A3C5D}" type="datetimeFigureOut">
              <a:rPr lang="en-IN" smtClean="0"/>
              <a:pPr/>
              <a:t>22-01-2019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2FA2F8-B23D-4AAB-9F8F-1EF5E8491844}"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06427F1-131B-4534-912D-1E7E710A3C5D}" type="datetimeFigureOut">
              <a:rPr lang="en-IN" smtClean="0"/>
              <a:pPr/>
              <a:t>22-01-2019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2FA2F8-B23D-4AAB-9F8F-1EF5E8491844}"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a:t>Click to edit Master title style</a:t>
            </a:r>
          </a:p>
        </p:txBody>
      </p:sp>
      <p:sp>
        <p:nvSpPr>
          <p:cNvPr id="27" name="Content Placeholder 26"/>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fld id="{006427F1-131B-4534-912D-1E7E710A3C5D}" type="datetimeFigureOut">
              <a:rPr lang="en-IN" smtClean="0"/>
              <a:pPr/>
              <a:t>22-01-2019</a:t>
            </a:fld>
            <a:endParaRPr lang="en-IN"/>
          </a:p>
        </p:txBody>
      </p:sp>
      <p:sp>
        <p:nvSpPr>
          <p:cNvPr id="19" name="Footer Placeholder 18"/>
          <p:cNvSpPr>
            <a:spLocks noGrp="1"/>
          </p:cNvSpPr>
          <p:nvPr>
            <p:ph type="ftr" sz="quarter" idx="11"/>
          </p:nvPr>
        </p:nvSpPr>
        <p:spPr>
          <a:xfrm>
            <a:off x="3581400" y="76200"/>
            <a:ext cx="2895600" cy="288925"/>
          </a:xfrm>
        </p:spPr>
        <p:txBody>
          <a:bodyPr/>
          <a:lstStyle/>
          <a:p>
            <a:endParaRPr lang="en-IN"/>
          </a:p>
        </p:txBody>
      </p:sp>
      <p:sp>
        <p:nvSpPr>
          <p:cNvPr id="16" name="Slide Number Placeholder 15"/>
          <p:cNvSpPr>
            <a:spLocks noGrp="1"/>
          </p:cNvSpPr>
          <p:nvPr>
            <p:ph type="sldNum" sz="quarter" idx="12"/>
          </p:nvPr>
        </p:nvSpPr>
        <p:spPr>
          <a:xfrm>
            <a:off x="8229600" y="6473952"/>
            <a:ext cx="758952" cy="246888"/>
          </a:xfrm>
        </p:spPr>
        <p:txBody>
          <a:bodyPr/>
          <a:lstStyle/>
          <a:p>
            <a:fld id="{E22FA2F8-B23D-4AAB-9F8F-1EF5E8491844}"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9" name="Date Placeholder 18"/>
          <p:cNvSpPr>
            <a:spLocks noGrp="1"/>
          </p:cNvSpPr>
          <p:nvPr>
            <p:ph type="dt" sz="half" idx="10"/>
          </p:nvPr>
        </p:nvSpPr>
        <p:spPr/>
        <p:txBody>
          <a:bodyPr/>
          <a:lstStyle/>
          <a:p>
            <a:fld id="{006427F1-131B-4534-912D-1E7E710A3C5D}" type="datetimeFigureOut">
              <a:rPr lang="en-IN" smtClean="0"/>
              <a:pPr/>
              <a:t>22-01-2019</a:t>
            </a:fld>
            <a:endParaRPr lang="en-IN"/>
          </a:p>
        </p:txBody>
      </p:sp>
      <p:sp>
        <p:nvSpPr>
          <p:cNvPr id="11" name="Footer Placeholder 10"/>
          <p:cNvSpPr>
            <a:spLocks noGrp="1"/>
          </p:cNvSpPr>
          <p:nvPr>
            <p:ph type="ftr" sz="quarter" idx="11"/>
          </p:nvPr>
        </p:nvSpPr>
        <p:spPr/>
        <p:txBody>
          <a:bodyPr/>
          <a:lstStyle/>
          <a:p>
            <a:endParaRPr lang="en-IN"/>
          </a:p>
        </p:txBody>
      </p:sp>
      <p:sp>
        <p:nvSpPr>
          <p:cNvPr id="16" name="Slide Number Placeholder 15"/>
          <p:cNvSpPr>
            <a:spLocks noGrp="1"/>
          </p:cNvSpPr>
          <p:nvPr>
            <p:ph type="sldNum" sz="quarter" idx="12"/>
          </p:nvPr>
        </p:nvSpPr>
        <p:spPr/>
        <p:txBody>
          <a:bodyPr/>
          <a:lstStyle/>
          <a:p>
            <a:fld id="{E22FA2F8-B23D-4AAB-9F8F-1EF5E8491844}" type="slidenum">
              <a:rPr lang="en-IN" smtClean="0"/>
              <a:pPr/>
              <a:t>‹#›</a:t>
            </a:fld>
            <a:endParaRPr lang="en-IN"/>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a:t>Click to edit Master title style</a:t>
            </a:r>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0"/>
          </p:nvPr>
        </p:nvSpPr>
        <p:spPr/>
        <p:txBody>
          <a:bodyPr/>
          <a:lstStyle/>
          <a:p>
            <a:fld id="{006427F1-131B-4534-912D-1E7E710A3C5D}" type="datetimeFigureOut">
              <a:rPr lang="en-IN" smtClean="0"/>
              <a:pPr/>
              <a:t>22-01-2019</a:t>
            </a:fld>
            <a:endParaRPr lang="en-IN"/>
          </a:p>
        </p:txBody>
      </p:sp>
      <p:sp>
        <p:nvSpPr>
          <p:cNvPr id="10" name="Footer Placeholder 9"/>
          <p:cNvSpPr>
            <a:spLocks noGrp="1"/>
          </p:cNvSpPr>
          <p:nvPr>
            <p:ph type="ftr" sz="quarter" idx="11"/>
          </p:nvPr>
        </p:nvSpPr>
        <p:spPr/>
        <p:txBody>
          <a:bodyPr/>
          <a:lstStyle/>
          <a:p>
            <a:endParaRPr lang="en-IN"/>
          </a:p>
        </p:txBody>
      </p:sp>
      <p:sp>
        <p:nvSpPr>
          <p:cNvPr id="31" name="Slide Number Placeholder 30"/>
          <p:cNvSpPr>
            <a:spLocks noGrp="1"/>
          </p:cNvSpPr>
          <p:nvPr>
            <p:ph type="sldNum" sz="quarter" idx="12"/>
          </p:nvPr>
        </p:nvSpPr>
        <p:spPr/>
        <p:txBody>
          <a:bodyPr/>
          <a:lstStyle/>
          <a:p>
            <a:fld id="{E22FA2F8-B23D-4AAB-9F8F-1EF5E8491844}"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a:t>Click to edit Master title style</a:t>
            </a:r>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0"/>
          </p:nvPr>
        </p:nvSpPr>
        <p:spPr/>
        <p:txBody>
          <a:bodyPr/>
          <a:lstStyle/>
          <a:p>
            <a:fld id="{006427F1-131B-4534-912D-1E7E710A3C5D}" type="datetimeFigureOut">
              <a:rPr lang="en-IN" smtClean="0"/>
              <a:pPr/>
              <a:t>22-01-2019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8229600" y="6477000"/>
            <a:ext cx="762000" cy="246888"/>
          </a:xfrm>
        </p:spPr>
        <p:txBody>
          <a:bodyPr/>
          <a:lstStyle/>
          <a:p>
            <a:fld id="{E22FA2F8-B23D-4AAB-9F8F-1EF5E8491844}" type="slidenum">
              <a:rPr lang="en-IN" smtClean="0"/>
              <a:pPr/>
              <a:t>‹#›</a:t>
            </a:fld>
            <a:endParaRPr lang="en-IN"/>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a:t>Click to edit Master title style</a:t>
            </a:r>
          </a:p>
        </p:txBody>
      </p:sp>
      <p:sp>
        <p:nvSpPr>
          <p:cNvPr id="12" name="Date Placeholder 11"/>
          <p:cNvSpPr>
            <a:spLocks noGrp="1"/>
          </p:cNvSpPr>
          <p:nvPr>
            <p:ph type="dt" sz="half" idx="10"/>
          </p:nvPr>
        </p:nvSpPr>
        <p:spPr/>
        <p:txBody>
          <a:bodyPr/>
          <a:lstStyle/>
          <a:p>
            <a:fld id="{006427F1-131B-4534-912D-1E7E710A3C5D}" type="datetimeFigureOut">
              <a:rPr lang="en-IN" smtClean="0"/>
              <a:pPr/>
              <a:t>22-01-2019</a:t>
            </a:fld>
            <a:endParaRPr lang="en-IN"/>
          </a:p>
        </p:txBody>
      </p:sp>
      <p:sp>
        <p:nvSpPr>
          <p:cNvPr id="21" name="Footer Placeholder 20"/>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22FA2F8-B23D-4AAB-9F8F-1EF5E8491844}"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06427F1-131B-4534-912D-1E7E710A3C5D}" type="datetimeFigureOut">
              <a:rPr lang="en-IN" smtClean="0"/>
              <a:pPr/>
              <a:t>22-01-2019</a:t>
            </a:fld>
            <a:endParaRPr lang="en-IN"/>
          </a:p>
        </p:txBody>
      </p:sp>
      <p:sp>
        <p:nvSpPr>
          <p:cNvPr id="24" name="Footer Placeholder 23"/>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2FA2F8-B23D-4AAB-9F8F-1EF5E8491844}"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fld id="{006427F1-131B-4534-912D-1E7E710A3C5D}" type="datetimeFigureOut">
              <a:rPr lang="en-IN" smtClean="0"/>
              <a:pPr/>
              <a:t>22-01-2019</a:t>
            </a:fld>
            <a:endParaRPr lang="en-IN"/>
          </a:p>
        </p:txBody>
      </p:sp>
      <p:sp>
        <p:nvSpPr>
          <p:cNvPr id="29" name="Footer Placeholder 28"/>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22FA2F8-B23D-4AAB-9F8F-1EF5E8491844}"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a:t>Click icon to add picture</a:t>
            </a:r>
            <a:endParaRPr kumimoji="0" lang="en-US" dirty="0"/>
          </a:p>
        </p:txBody>
      </p:sp>
      <p:sp>
        <p:nvSpPr>
          <p:cNvPr id="7" name="Date Placeholder 6"/>
          <p:cNvSpPr>
            <a:spLocks noGrp="1"/>
          </p:cNvSpPr>
          <p:nvPr>
            <p:ph type="dt" sz="half" idx="10"/>
          </p:nvPr>
        </p:nvSpPr>
        <p:spPr/>
        <p:txBody>
          <a:bodyPr/>
          <a:lstStyle/>
          <a:p>
            <a:fld id="{006427F1-131B-4534-912D-1E7E710A3C5D}" type="datetimeFigureOut">
              <a:rPr lang="en-IN" smtClean="0"/>
              <a:pPr/>
              <a:t>22-01-2019</a:t>
            </a:fld>
            <a:endParaRPr lang="en-IN"/>
          </a:p>
        </p:txBody>
      </p:sp>
      <p:sp>
        <p:nvSpPr>
          <p:cNvPr id="5" name="Footer Placeholder 4"/>
          <p:cNvSpPr>
            <a:spLocks noGrp="1"/>
          </p:cNvSpPr>
          <p:nvPr>
            <p:ph type="ftr" sz="quarter" idx="11"/>
          </p:nvPr>
        </p:nvSpPr>
        <p:spPr/>
        <p:txBody>
          <a:bodyPr/>
          <a:lstStyle/>
          <a:p>
            <a:endParaRPr lang="en-IN"/>
          </a:p>
        </p:txBody>
      </p:sp>
      <p:sp>
        <p:nvSpPr>
          <p:cNvPr id="31" name="Slide Number Placeholder 30"/>
          <p:cNvSpPr>
            <a:spLocks noGrp="1"/>
          </p:cNvSpPr>
          <p:nvPr>
            <p:ph type="sldNum" sz="quarter" idx="12"/>
          </p:nvPr>
        </p:nvSpPr>
        <p:spPr/>
        <p:txBody>
          <a:bodyPr/>
          <a:lstStyle/>
          <a:p>
            <a:fld id="{E22FA2F8-B23D-4AAB-9F8F-1EF5E8491844}" type="slidenum">
              <a:rPr lang="en-IN" smtClean="0"/>
              <a:pPr/>
              <a:t>‹#›</a:t>
            </a:fld>
            <a:endParaRPr lang="en-IN"/>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fld id="{006427F1-131B-4534-912D-1E7E710A3C5D}" type="datetimeFigureOut">
              <a:rPr lang="en-IN" smtClean="0"/>
              <a:pPr/>
              <a:t>22-01-2019</a:t>
            </a:fld>
            <a:endParaRPr lang="en-IN"/>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endParaRPr lang="en-IN"/>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fld id="{E22FA2F8-B23D-4AAB-9F8F-1EF5E8491844}" type="slidenum">
              <a:rPr lang="en-IN" smtClean="0"/>
              <a:pPr/>
              <a:t>‹#›</a:t>
            </a:fld>
            <a:endParaRPr lang="en-IN"/>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a:t>Click to edit Master title style</a:t>
            </a:r>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eg"/></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hyperlink" Target="https://excal.on.ca/artificial-intelligence-ai-changing-the-job-market/" TargetMode="External"/><Relationship Id="rId3" Type="http://schemas.openxmlformats.org/officeDocument/2006/relationships/hyperlink" Target="https://www.analyticsvidhya.com/blog/2015/11/10-watch-movies-data-science-machine-learning/" TargetMode="External"/><Relationship Id="rId7" Type="http://schemas.openxmlformats.org/officeDocument/2006/relationships/hyperlink" Target="https://www.theguardian.com/society/2018/may/29/skin-cancer-computer-learns-to-detect-skin-cancer-more-accurately-than-a-doctor" TargetMode="External"/><Relationship Id="rId2" Type="http://schemas.openxmlformats.org/officeDocument/2006/relationships/hyperlink" Target="https://en.wikipedia.org/wiki/Sophia_(robot)" TargetMode="External"/><Relationship Id="rId1" Type="http://schemas.openxmlformats.org/officeDocument/2006/relationships/slideLayout" Target="../slideLayouts/slideLayout4.xml"/><Relationship Id="rId6" Type="http://schemas.openxmlformats.org/officeDocument/2006/relationships/hyperlink" Target="https://www.coursera.org/learn/machine-learning/supplement/1O0Bk/unsupervised-learning" TargetMode="External"/><Relationship Id="rId5" Type="http://schemas.openxmlformats.org/officeDocument/2006/relationships/hyperlink" Target="https://www.coursera.org/learn/machine-learning/supplement/d5Pt1/lecture-slides" TargetMode="External"/><Relationship Id="rId4" Type="http://schemas.openxmlformats.org/officeDocument/2006/relationships/hyperlink" Target="https://www.google.co.in/search?q=fraud+detection&amp;rlz=1C1GGRV_enIN791IN791&amp;source=lnms&amp;tbm=isch&amp;sa=X&amp;ved=0ahUKEwj4z6X65-LdAhVMpI8KHcvFDpMQ_AUIDigB&amp;biw=1536&amp;bih=674"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9199491" cy="6858000"/>
          </a:xfrm>
          <a:prstGeom prst="rect">
            <a:avLst/>
          </a:prstGeom>
        </p:spPr>
      </p:pic>
    </p:spTree>
    <p:extLst>
      <p:ext uri="{BB962C8B-B14F-4D97-AF65-F5344CB8AC3E}">
        <p14:creationId xmlns:p14="http://schemas.microsoft.com/office/powerpoint/2010/main" xmlns="" val="2539368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9504" y="1700808"/>
            <a:ext cx="8473217" cy="3046988"/>
          </a:xfrm>
          <a:prstGeom prst="rect">
            <a:avLst/>
          </a:prstGeom>
          <a:solidFill>
            <a:schemeClr val="tx1"/>
          </a:solidFill>
        </p:spPr>
        <p:txBody>
          <a:bodyPr wrap="none" lIns="91440" tIns="45720" rIns="91440" bIns="45720">
            <a:spAutoFit/>
          </a:bodyPr>
          <a:lstStyle/>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 Age Prediction</a:t>
            </a:r>
          </a:p>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in camera</a:t>
            </a:r>
          </a:p>
        </p:txBody>
      </p:sp>
    </p:spTree>
    <p:extLst>
      <p:ext uri="{BB962C8B-B14F-4D97-AF65-F5344CB8AC3E}">
        <p14:creationId xmlns:p14="http://schemas.microsoft.com/office/powerpoint/2010/main" xmlns="" val="165945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3671317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8264"/>
            <a:ext cx="9144000" cy="6858000"/>
          </a:xfrm>
          <a:prstGeom prst="rect">
            <a:avLst/>
          </a:prstGeom>
        </p:spPr>
      </p:pic>
      <p:sp>
        <p:nvSpPr>
          <p:cNvPr id="3" name="Rectangle 2"/>
          <p:cNvSpPr/>
          <p:nvPr/>
        </p:nvSpPr>
        <p:spPr>
          <a:xfrm>
            <a:off x="0" y="3212976"/>
            <a:ext cx="9125720" cy="5760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400" dirty="0"/>
          </a:p>
        </p:txBody>
      </p:sp>
    </p:spTree>
    <p:extLst>
      <p:ext uri="{BB962C8B-B14F-4D97-AF65-F5344CB8AC3E}">
        <p14:creationId xmlns:p14="http://schemas.microsoft.com/office/powerpoint/2010/main" xmlns="" val="66094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1700808"/>
            <a:ext cx="8971943" cy="3046988"/>
          </a:xfrm>
          <a:prstGeom prst="rect">
            <a:avLst/>
          </a:prstGeom>
          <a:solidFill>
            <a:schemeClr val="tx1"/>
          </a:solidFill>
        </p:spPr>
        <p:txBody>
          <a:bodyPr wrap="none" lIns="91440" tIns="45720" rIns="91440" bIns="45720">
            <a:spAutoFit/>
          </a:bodyPr>
          <a:lstStyle/>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Word Prediction</a:t>
            </a:r>
          </a:p>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on Keyboard</a:t>
            </a:r>
          </a:p>
        </p:txBody>
      </p:sp>
    </p:spTree>
    <p:extLst>
      <p:ext uri="{BB962C8B-B14F-4D97-AF65-F5344CB8AC3E}">
        <p14:creationId xmlns:p14="http://schemas.microsoft.com/office/powerpoint/2010/main" xmlns="" val="760233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
            <a:ext cx="4427984" cy="6847857"/>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99992" y="0"/>
            <a:ext cx="4644008" cy="685800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xmlns="" val="4040291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2132856"/>
            <a:ext cx="8712968" cy="2215991"/>
          </a:xfrm>
          <a:prstGeom prst="rect">
            <a:avLst/>
          </a:prstGeom>
          <a:solidFill>
            <a:schemeClr val="tx1"/>
          </a:solidFill>
        </p:spPr>
        <p:txBody>
          <a:bodyPr wrap="square" lIns="91440" tIns="45720" rIns="91440" bIns="45720">
            <a:spAutoFit/>
          </a:bodyPr>
          <a:lstStyle/>
          <a:p>
            <a:pPr algn="ctr"/>
            <a:r>
              <a:rPr lang="en-US" sz="13800" b="1" cap="none" spc="0" dirty="0">
                <a:ln w="17780" cmpd="sng">
                  <a:solidFill>
                    <a:srgbClr val="00B0F0"/>
                  </a:solidFill>
                  <a:prstDash val="solid"/>
                  <a:miter lim="800000"/>
                </a:ln>
                <a:solidFill>
                  <a:srgbClr val="0070C0"/>
                </a:solidFill>
                <a:effectLst>
                  <a:outerShdw blurRad="50800" algn="tl" rotWithShape="0">
                    <a:srgbClr val="000000"/>
                  </a:outerShdw>
                </a:effectLst>
              </a:rPr>
              <a:t>Chat Bot</a:t>
            </a:r>
          </a:p>
        </p:txBody>
      </p:sp>
    </p:spTree>
    <p:extLst>
      <p:ext uri="{BB962C8B-B14F-4D97-AF65-F5344CB8AC3E}">
        <p14:creationId xmlns:p14="http://schemas.microsoft.com/office/powerpoint/2010/main" xmlns="" val="2931337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9168341" cy="6858000"/>
          </a:xfrm>
          <a:prstGeom prst="rect">
            <a:avLst/>
          </a:prstGeom>
        </p:spPr>
      </p:pic>
    </p:spTree>
    <p:extLst>
      <p:ext uri="{BB962C8B-B14F-4D97-AF65-F5344CB8AC3E}">
        <p14:creationId xmlns:p14="http://schemas.microsoft.com/office/powerpoint/2010/main" xmlns="" val="885377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31750"/>
            <a:ext cx="9144000" cy="6921500"/>
          </a:xfrm>
          <a:prstGeom prst="rect">
            <a:avLst/>
          </a:prstGeom>
        </p:spPr>
      </p:pic>
    </p:spTree>
    <p:extLst>
      <p:ext uri="{BB962C8B-B14F-4D97-AF65-F5344CB8AC3E}">
        <p14:creationId xmlns:p14="http://schemas.microsoft.com/office/powerpoint/2010/main" xmlns="" val="361852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1345700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1151" y="1700808"/>
            <a:ext cx="5129930" cy="3046988"/>
          </a:xfrm>
          <a:prstGeom prst="rect">
            <a:avLst/>
          </a:prstGeom>
          <a:solidFill>
            <a:schemeClr val="tx1"/>
          </a:solidFill>
        </p:spPr>
        <p:txBody>
          <a:bodyPr wrap="none" lIns="91440" tIns="45720" rIns="91440" bIns="45720">
            <a:spAutoFit/>
          </a:bodyPr>
          <a:lstStyle/>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 Camera </a:t>
            </a:r>
          </a:p>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Filters</a:t>
            </a:r>
          </a:p>
        </p:txBody>
      </p:sp>
    </p:spTree>
    <p:extLst>
      <p:ext uri="{BB962C8B-B14F-4D97-AF65-F5344CB8AC3E}">
        <p14:creationId xmlns:p14="http://schemas.microsoft.com/office/powerpoint/2010/main" xmlns="" val="3485414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Rectangle 2"/>
          <p:cNvSpPr/>
          <p:nvPr/>
        </p:nvSpPr>
        <p:spPr>
          <a:xfrm>
            <a:off x="2621314" y="3140968"/>
            <a:ext cx="6092502" cy="3416320"/>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r"/>
            <a:r>
              <a:rPr lang="en-US" sz="5400" b="1" spc="150" dirty="0" smtClean="0">
                <a:ln w="11430"/>
                <a:solidFill>
                  <a:srgbClr val="F8F8F8"/>
                </a:solidFill>
                <a:effectLst>
                  <a:outerShdw blurRad="25400" algn="tl" rotWithShape="0">
                    <a:srgbClr val="000000">
                      <a:alpha val="43000"/>
                    </a:srgbClr>
                  </a:outerShdw>
                </a:effectLst>
              </a:rPr>
              <a:t>MUSKAN MAHAJAN</a:t>
            </a:r>
          </a:p>
          <a:p>
            <a:pPr algn="r"/>
            <a:r>
              <a:rPr lang="en-US" sz="5400" b="1" spc="150" dirty="0" smtClean="0">
                <a:ln w="11430"/>
                <a:solidFill>
                  <a:srgbClr val="F8F8F8"/>
                </a:solidFill>
                <a:effectLst>
                  <a:outerShdw blurRad="25400" algn="tl" rotWithShape="0">
                    <a:srgbClr val="000000">
                      <a:alpha val="43000"/>
                    </a:srgbClr>
                  </a:outerShdw>
                </a:effectLst>
              </a:rPr>
              <a:t>B</a:t>
            </a:r>
            <a:r>
              <a:rPr lang="en-US" sz="5400" b="1" spc="150" dirty="0">
                <a:ln w="11430"/>
                <a:solidFill>
                  <a:srgbClr val="F8F8F8"/>
                </a:solidFill>
                <a:effectLst>
                  <a:outerShdw blurRad="25400" algn="tl" rotWithShape="0">
                    <a:srgbClr val="000000">
                      <a:alpha val="43000"/>
                    </a:srgbClr>
                  </a:outerShdw>
                </a:effectLst>
              </a:rPr>
              <a:t>. TECH (CSE)</a:t>
            </a:r>
          </a:p>
          <a:p>
            <a:pPr algn="r"/>
            <a:r>
              <a:rPr lang="en-US" sz="5400" b="1" spc="150" dirty="0" smtClean="0">
                <a:ln w="11430"/>
                <a:solidFill>
                  <a:srgbClr val="F8F8F8"/>
                </a:solidFill>
                <a:effectLst>
                  <a:outerShdw blurRad="25400" algn="tl" rotWithShape="0">
                    <a:srgbClr val="000000">
                      <a:alpha val="43000"/>
                    </a:srgbClr>
                  </a:outerShdw>
                </a:effectLst>
              </a:rPr>
              <a:t>11700059</a:t>
            </a:r>
            <a:endParaRPr lang="en-US" sz="5400" b="1" spc="150" dirty="0">
              <a:ln w="11430"/>
              <a:solidFill>
                <a:srgbClr val="F8F8F8"/>
              </a:solidFill>
              <a:effectLst>
                <a:outerShdw blurRad="25400" algn="tl" rotWithShape="0">
                  <a:srgbClr val="000000">
                    <a:alpha val="43000"/>
                  </a:srgbClr>
                </a:outerShdw>
              </a:effectLst>
            </a:endParaRPr>
          </a:p>
          <a:p>
            <a:pPr algn="r"/>
            <a:r>
              <a:rPr lang="en-US" sz="5400" b="1" spc="150" dirty="0">
                <a:ln w="11430"/>
                <a:solidFill>
                  <a:srgbClr val="F8F8F8"/>
                </a:solidFill>
                <a:effectLst>
                  <a:outerShdw blurRad="25400" algn="tl" rotWithShape="0">
                    <a:srgbClr val="000000">
                      <a:alpha val="43000"/>
                    </a:srgbClr>
                  </a:outerShdw>
                </a:effectLst>
              </a:rPr>
              <a:t>DAV UNIVERSITY</a:t>
            </a:r>
          </a:p>
        </p:txBody>
      </p:sp>
    </p:spTree>
    <p:extLst>
      <p:ext uri="{BB962C8B-B14F-4D97-AF65-F5344CB8AC3E}">
        <p14:creationId xmlns:p14="http://schemas.microsoft.com/office/powerpoint/2010/main" xmlns="" val="1615684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xmlns="" val="0"/>
              </a:ext>
            </a:extLst>
          </a:blip>
          <a:srcRect t="1" b="18133"/>
          <a:stretch/>
        </p:blipFill>
        <p:spPr>
          <a:xfrm>
            <a:off x="0" y="0"/>
            <a:ext cx="9144000" cy="6858000"/>
          </a:xfrm>
          <a:prstGeom prst="rect">
            <a:avLst/>
          </a:prstGeom>
        </p:spPr>
      </p:pic>
    </p:spTree>
    <p:extLst>
      <p:ext uri="{BB962C8B-B14F-4D97-AF65-F5344CB8AC3E}">
        <p14:creationId xmlns:p14="http://schemas.microsoft.com/office/powerpoint/2010/main" xmlns="" val="317596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4910" y="1124744"/>
            <a:ext cx="6563014" cy="4524315"/>
          </a:xfrm>
          <a:prstGeom prst="rect">
            <a:avLst/>
          </a:prstGeom>
          <a:solidFill>
            <a:schemeClr val="tx1"/>
          </a:solidFill>
        </p:spPr>
        <p:txBody>
          <a:bodyPr wrap="none" lIns="91440" tIns="45720" rIns="91440" bIns="45720">
            <a:spAutoFit/>
          </a:bodyPr>
          <a:lstStyle/>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Emotion</a:t>
            </a:r>
          </a:p>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Prediction</a:t>
            </a:r>
          </a:p>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By Cameras</a:t>
            </a:r>
          </a:p>
        </p:txBody>
      </p:sp>
    </p:spTree>
    <p:extLst>
      <p:ext uri="{BB962C8B-B14F-4D97-AF65-F5344CB8AC3E}">
        <p14:creationId xmlns:p14="http://schemas.microsoft.com/office/powerpoint/2010/main" xmlns="" val="2364923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xmlns="" val="0"/>
              </a:ext>
            </a:extLst>
          </a:blip>
          <a:srcRect l="3000" t="11957" r="3251" b="10887"/>
          <a:stretch/>
        </p:blipFill>
        <p:spPr>
          <a:xfrm>
            <a:off x="0" y="7984"/>
            <a:ext cx="9144000" cy="450113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xmlns="" val="0"/>
              </a:ext>
            </a:extLst>
          </a:blip>
          <a:srcRect t="27244" b="30978"/>
          <a:stretch/>
        </p:blipFill>
        <p:spPr>
          <a:xfrm>
            <a:off x="0" y="4509120"/>
            <a:ext cx="9144000" cy="2348880"/>
          </a:xfrm>
          <a:prstGeom prst="rect">
            <a:avLst/>
          </a:prstGeom>
        </p:spPr>
      </p:pic>
    </p:spTree>
    <p:extLst>
      <p:ext uri="{BB962C8B-B14F-4D97-AF65-F5344CB8AC3E}">
        <p14:creationId xmlns:p14="http://schemas.microsoft.com/office/powerpoint/2010/main" xmlns="" val="2709848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1537360"/>
            <a:ext cx="8103309" cy="3046988"/>
          </a:xfrm>
          <a:prstGeom prst="rect">
            <a:avLst/>
          </a:prstGeom>
          <a:solidFill>
            <a:schemeClr val="tx1"/>
          </a:solidFill>
        </p:spPr>
        <p:txBody>
          <a:bodyPr wrap="none" lIns="91440" tIns="45720" rIns="91440" bIns="45720">
            <a:spAutoFit/>
          </a:bodyPr>
          <a:lstStyle/>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Recommender </a:t>
            </a:r>
          </a:p>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Systems</a:t>
            </a:r>
          </a:p>
        </p:txBody>
      </p:sp>
    </p:spTree>
    <p:extLst>
      <p:ext uri="{BB962C8B-B14F-4D97-AF65-F5344CB8AC3E}">
        <p14:creationId xmlns:p14="http://schemas.microsoft.com/office/powerpoint/2010/main" xmlns="" val="2246956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3036"/>
            <a:ext cx="3429000" cy="256794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407280" y="-1"/>
            <a:ext cx="3180944" cy="256794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0" y="2567940"/>
            <a:ext cx="9144000" cy="429006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588224" y="-2"/>
            <a:ext cx="2543532" cy="2567941"/>
          </a:xfrm>
          <a:prstGeom prst="rect">
            <a:avLst/>
          </a:prstGeom>
        </p:spPr>
      </p:pic>
    </p:spTree>
    <p:extLst>
      <p:ext uri="{BB962C8B-B14F-4D97-AF65-F5344CB8AC3E}">
        <p14:creationId xmlns:p14="http://schemas.microsoft.com/office/powerpoint/2010/main" xmlns="" val="1370707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6858001"/>
          </a:xfrm>
          <a:prstGeom prst="rect">
            <a:avLst/>
          </a:prstGeom>
        </p:spPr>
      </p:pic>
    </p:spTree>
    <p:extLst>
      <p:ext uri="{BB962C8B-B14F-4D97-AF65-F5344CB8AC3E}">
        <p14:creationId xmlns:p14="http://schemas.microsoft.com/office/powerpoint/2010/main" xmlns="" val="1544490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6896"/>
            <a:ext cx="9144000" cy="6851104"/>
          </a:xfrm>
          <a:prstGeom prst="rect">
            <a:avLst/>
          </a:prstGeom>
        </p:spPr>
      </p:pic>
    </p:spTree>
    <p:extLst>
      <p:ext uri="{BB962C8B-B14F-4D97-AF65-F5344CB8AC3E}">
        <p14:creationId xmlns:p14="http://schemas.microsoft.com/office/powerpoint/2010/main" xmlns="" val="2041350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979712" y="0"/>
            <a:ext cx="5421923" cy="6876000"/>
          </a:xfrm>
          <a:prstGeom prst="rect">
            <a:avLst/>
          </a:prstGeom>
        </p:spPr>
      </p:pic>
    </p:spTree>
    <p:extLst>
      <p:ext uri="{BB962C8B-B14F-4D97-AF65-F5344CB8AC3E}">
        <p14:creationId xmlns:p14="http://schemas.microsoft.com/office/powerpoint/2010/main" xmlns="" val="1202514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1949" y="476672"/>
            <a:ext cx="4535217" cy="1569660"/>
          </a:xfrm>
          <a:prstGeom prst="rect">
            <a:avLst/>
          </a:prstGeom>
          <a:solidFill>
            <a:schemeClr val="tx1"/>
          </a:solidFill>
        </p:spPr>
        <p:txBody>
          <a:bodyPr wrap="none" lIns="91440" tIns="45720" rIns="91440" bIns="45720">
            <a:spAutoFit/>
          </a:bodyPr>
          <a:lstStyle/>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 Sophia </a:t>
            </a:r>
          </a:p>
        </p:txBody>
      </p:sp>
      <p:sp>
        <p:nvSpPr>
          <p:cNvPr id="3" name="Rectangle 2"/>
          <p:cNvSpPr/>
          <p:nvPr/>
        </p:nvSpPr>
        <p:spPr>
          <a:xfrm>
            <a:off x="323528" y="2420888"/>
            <a:ext cx="8424936" cy="3539430"/>
          </a:xfrm>
          <a:prstGeom prst="rect">
            <a:avLst/>
          </a:prstGeom>
          <a:noFill/>
          <a:ln>
            <a:noFill/>
          </a:ln>
        </p:spPr>
        <p:txBody>
          <a:bodyPr wrap="square" lIns="91440" tIns="45720" rIns="91440" bIns="45720">
            <a:spAutoFit/>
          </a:bodyPr>
          <a:lstStyle/>
          <a:p>
            <a:pPr algn="just"/>
            <a:r>
              <a:rPr lang="en-IN" sz="3200" b="1" dirty="0">
                <a:latin typeface="Times New Roman" panose="02020603050405020304" pitchFamily="18" charset="0"/>
                <a:cs typeface="Times New Roman" panose="02020603050405020304" pitchFamily="18" charset="0"/>
              </a:rPr>
              <a:t>Sophia is a social humanoid robot developed by Hong Kong-based company Hanson Robotics. Sophia was activated on April 19, 2015 and made her first public appearance at South by Southwest Festival (SXSW) in mid-March 2016 in Austin, Texas, United States. She is able to display more than 50 facial expressions.</a:t>
            </a:r>
            <a:endParaRPr lang="en-US" sz="3200" dirty="0">
              <a:ln w="18415" cmpd="sng">
                <a:solidFill>
                  <a:srgbClr val="FFFFFF"/>
                </a:solidFill>
                <a:prstDash val="solid"/>
              </a:ln>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566799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a:xfrm>
            <a:off x="16024" y="332656"/>
            <a:ext cx="9127976" cy="5616624"/>
          </a:xfrm>
        </p:spPr>
        <p:txBody>
          <a:bodyPr>
            <a:normAutofit/>
          </a:bodyPr>
          <a:lstStyle/>
          <a:p>
            <a:pPr marL="457200" indent="-457200" algn="just">
              <a:buClr>
                <a:schemeClr val="tx1"/>
              </a:buClr>
              <a:buSzPct val="75000"/>
              <a:buFont typeface="Wingdings" panose="05000000000000000000" pitchFamily="2" charset="2"/>
              <a:buChar char="q"/>
            </a:pPr>
            <a:r>
              <a:rPr lang="en-IN" sz="3200" b="1" dirty="0">
                <a:solidFill>
                  <a:schemeClr val="tx1"/>
                </a:solidFill>
                <a:latin typeface="Times New Roman" panose="02020603050405020304" pitchFamily="18" charset="0"/>
                <a:cs typeface="Times New Roman" panose="02020603050405020304" pitchFamily="18" charset="0"/>
              </a:rPr>
              <a:t>Sophia, the robot became the first robot to receive citizenship of “SAUDI ARABIA”.</a:t>
            </a:r>
          </a:p>
          <a:p>
            <a:pPr marL="457200" indent="-457200" algn="just">
              <a:buClr>
                <a:schemeClr val="tx1"/>
              </a:buClr>
              <a:buSzPct val="75000"/>
              <a:buFont typeface="Wingdings" panose="05000000000000000000" pitchFamily="2" charset="2"/>
              <a:buChar char="q"/>
            </a:pPr>
            <a:r>
              <a:rPr lang="en-IN" sz="3200" b="1" dirty="0">
                <a:solidFill>
                  <a:schemeClr val="tx1"/>
                </a:solidFill>
                <a:latin typeface="Times New Roman" panose="02020603050405020304" pitchFamily="18" charset="0"/>
                <a:cs typeface="Times New Roman" panose="02020603050405020304" pitchFamily="18" charset="0"/>
              </a:rPr>
              <a:t>Sophia's internals cameras within Sophia's eyes combined with computer MACHINE LEARNING ALGORITHMS allow her to see. She can follow faces, sustain eye contact, and recognize individuals. She is able to process speech and have conversations using a natural language subsystem. Around January 2018 Sophia was upgraded with functional legs and the ability to walk.</a:t>
            </a:r>
          </a:p>
        </p:txBody>
      </p:sp>
    </p:spTree>
    <p:extLst>
      <p:ext uri="{BB962C8B-B14F-4D97-AF65-F5344CB8AC3E}">
        <p14:creationId xmlns:p14="http://schemas.microsoft.com/office/powerpoint/2010/main" xmlns="" val="3746253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67875" cy="6858000"/>
          </a:xfrm>
          <a:prstGeom prst="rect">
            <a:avLst/>
          </a:prstGeom>
        </p:spPr>
      </p:pic>
      <p:sp>
        <p:nvSpPr>
          <p:cNvPr id="5" name="Rectangle 4"/>
          <p:cNvSpPr/>
          <p:nvPr/>
        </p:nvSpPr>
        <p:spPr>
          <a:xfrm>
            <a:off x="-180528" y="3933056"/>
            <a:ext cx="5328592" cy="2800767"/>
          </a:xfrm>
          <a:prstGeom prst="rect">
            <a:avLst/>
          </a:prstGeom>
          <a:noFill/>
        </p:spPr>
        <p:txBody>
          <a:bodyPr wrap="square" lIns="91440" tIns="45720" rIns="91440" bIns="45720">
            <a:spAutoFit/>
          </a:bodyPr>
          <a:lstStyle/>
          <a:p>
            <a:pPr algn="ctr"/>
            <a:r>
              <a:rPr lang="en-US" sz="8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MACHINE</a:t>
            </a:r>
          </a:p>
          <a:p>
            <a:pPr algn="ctr"/>
            <a:r>
              <a:rPr lang="en-US" sz="8800" dirty="0">
                <a:ln w="18415" cmpd="sng">
                  <a:solidFill>
                    <a:srgbClr val="FFFFFF"/>
                  </a:solidFill>
                  <a:prstDash val="solid"/>
                </a:ln>
                <a:solidFill>
                  <a:srgbClr val="FFFFFF"/>
                </a:solidFill>
                <a:effectLst>
                  <a:outerShdw blurRad="63500" dir="3600000" algn="tl" rotWithShape="0">
                    <a:srgbClr val="000000">
                      <a:alpha val="70000"/>
                    </a:srgbClr>
                  </a:outerShdw>
                </a:effectLst>
              </a:rPr>
              <a:t>LEARNING</a:t>
            </a:r>
            <a:endParaRPr lang="en-US" sz="8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95536" y="620688"/>
            <a:ext cx="3240021" cy="2430016"/>
          </a:xfrm>
          <a:prstGeom prst="rect">
            <a:avLst/>
          </a:prstGeom>
        </p:spPr>
      </p:pic>
    </p:spTree>
    <p:extLst>
      <p:ext uri="{BB962C8B-B14F-4D97-AF65-F5344CB8AC3E}">
        <p14:creationId xmlns:p14="http://schemas.microsoft.com/office/powerpoint/2010/main" xmlns="" val="2939244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9532" y="476672"/>
            <a:ext cx="8424936" cy="923330"/>
          </a:xfrm>
          <a:prstGeom prst="rect">
            <a:avLst/>
          </a:prstGeom>
          <a:solidFill>
            <a:srgbClr val="0F2281"/>
          </a:solidFill>
          <a:ln>
            <a:solidFill>
              <a:srgbClr val="FF0000"/>
            </a:solidFill>
          </a:ln>
        </p:spPr>
        <p:txBody>
          <a:bodyPr wrap="square" lIns="91440" tIns="45720" rIns="91440" bIns="45720">
            <a:spAutoFit/>
          </a:bodyPr>
          <a:lstStyle/>
          <a:p>
            <a:pPr algn="ct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TECHNICAL TERMS</a:t>
            </a:r>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257300" y="2503170"/>
            <a:ext cx="6629400" cy="1851660"/>
          </a:xfrm>
          <a:prstGeom prst="rect">
            <a:avLst/>
          </a:prstGeom>
        </p:spPr>
      </p:pic>
    </p:spTree>
    <p:extLst>
      <p:ext uri="{BB962C8B-B14F-4D97-AF65-F5344CB8AC3E}">
        <p14:creationId xmlns:p14="http://schemas.microsoft.com/office/powerpoint/2010/main" xmlns="" val="298673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81000" y="1700808"/>
            <a:ext cx="8223448" cy="4600760"/>
          </a:xfrm>
        </p:spPr>
        <p:txBody>
          <a:bodyPr>
            <a:normAutofit/>
          </a:bodyPr>
          <a:lstStyle/>
          <a:p>
            <a:pPr algn="just"/>
            <a:r>
              <a:rPr lang="en-IN" sz="3200" b="1" dirty="0">
                <a:solidFill>
                  <a:schemeClr val="tx1"/>
                </a:solidFill>
                <a:latin typeface="Times New Roman" panose="02020603050405020304" pitchFamily="18" charset="0"/>
                <a:cs typeface="Times New Roman" panose="02020603050405020304" pitchFamily="18" charset="0"/>
              </a:rPr>
              <a:t>Machine learning is a subfield of artificial intelligence (AI) concerned with algorithms that allow computers to learn. What this means, in most cases, is that an algorithm is given a set of data and infers information about the properties of the data—and that information allows it to make predictions about other data that it might see in the future.</a:t>
            </a:r>
          </a:p>
        </p:txBody>
      </p:sp>
      <p:sp>
        <p:nvSpPr>
          <p:cNvPr id="5" name="Title 2"/>
          <p:cNvSpPr>
            <a:spLocks noGrp="1"/>
          </p:cNvSpPr>
          <p:nvPr>
            <p:ph type="title"/>
          </p:nvPr>
        </p:nvSpPr>
        <p:spPr>
          <a:xfrm>
            <a:off x="395536" y="404664"/>
            <a:ext cx="5867400" cy="738312"/>
          </a:xfrm>
        </p:spPr>
        <p:txBody>
          <a:bodyPr>
            <a:normAutofit fontScale="90000"/>
          </a:bodyPr>
          <a:lstStyle/>
          <a:p>
            <a:r>
              <a:rPr lang="en-IN" sz="6000" dirty="0">
                <a:solidFill>
                  <a:schemeClr val="tx1"/>
                </a:solidFill>
              </a:rPr>
              <a:t>definition</a:t>
            </a:r>
            <a:endParaRPr lang="en-IN" sz="3200" dirty="0">
              <a:solidFill>
                <a:schemeClr val="tx1"/>
              </a:solidFill>
            </a:endParaRPr>
          </a:p>
        </p:txBody>
      </p:sp>
    </p:spTree>
    <p:extLst>
      <p:ext uri="{BB962C8B-B14F-4D97-AF65-F5344CB8AC3E}">
        <p14:creationId xmlns:p14="http://schemas.microsoft.com/office/powerpoint/2010/main" xmlns="" val="692377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81000" y="2924944"/>
            <a:ext cx="8295456" cy="3672408"/>
          </a:xfrm>
        </p:spPr>
        <p:txBody>
          <a:bodyPr>
            <a:noAutofit/>
          </a:bodyPr>
          <a:lstStyle/>
          <a:p>
            <a:pPr marL="342900" indent="-342900">
              <a:buClrTx/>
              <a:buSzPct val="100000"/>
              <a:buFont typeface="Wingdings" panose="05000000000000000000" pitchFamily="2" charset="2"/>
              <a:buChar char="q"/>
            </a:pPr>
            <a:r>
              <a:rPr lang="en-IN" sz="2400" b="1" dirty="0">
                <a:solidFill>
                  <a:schemeClr val="tx1"/>
                </a:solidFill>
                <a:latin typeface="Times New Roman" panose="02020603050405020304" pitchFamily="18" charset="0"/>
                <a:cs typeface="Times New Roman" panose="02020603050405020304" pitchFamily="18" charset="0"/>
              </a:rPr>
              <a:t>Skills to Cook : Programming language, Linear Algebra, Statistics and Probability </a:t>
            </a:r>
          </a:p>
          <a:p>
            <a:pPr marL="342900" indent="-342900">
              <a:buClrTx/>
              <a:buSzPct val="100000"/>
              <a:buFont typeface="Wingdings" panose="05000000000000000000" pitchFamily="2" charset="2"/>
              <a:buChar char="q"/>
            </a:pPr>
            <a:r>
              <a:rPr lang="en-IN" sz="2400" b="1" dirty="0">
                <a:solidFill>
                  <a:schemeClr val="tx1"/>
                </a:solidFill>
                <a:latin typeface="Times New Roman" panose="02020603050405020304" pitchFamily="18" charset="0"/>
                <a:cs typeface="Times New Roman" panose="02020603050405020304" pitchFamily="18" charset="0"/>
              </a:rPr>
              <a:t>Kitchen: Machine Learning Setup (IDE)</a:t>
            </a:r>
          </a:p>
          <a:p>
            <a:pPr marL="342900" indent="-342900">
              <a:buClrTx/>
              <a:buSzPct val="100000"/>
              <a:buFont typeface="Wingdings" panose="05000000000000000000" pitchFamily="2" charset="2"/>
              <a:buChar char="q"/>
            </a:pPr>
            <a:r>
              <a:rPr lang="en-IN" sz="2400" b="1" dirty="0">
                <a:solidFill>
                  <a:schemeClr val="tx1"/>
                </a:solidFill>
                <a:latin typeface="Times New Roman" panose="02020603050405020304" pitchFamily="18" charset="0"/>
                <a:cs typeface="Times New Roman" panose="02020603050405020304" pitchFamily="18" charset="0"/>
              </a:rPr>
              <a:t>Recipe: The Machine Learning Design Cycle</a:t>
            </a:r>
          </a:p>
          <a:p>
            <a:pPr marL="342900" indent="-342900">
              <a:buClrTx/>
              <a:buSzPct val="100000"/>
              <a:buFont typeface="Wingdings" panose="05000000000000000000" pitchFamily="2" charset="2"/>
              <a:buChar char="q"/>
            </a:pPr>
            <a:r>
              <a:rPr lang="en-IN" sz="2400" b="1" dirty="0">
                <a:solidFill>
                  <a:schemeClr val="tx1"/>
                </a:solidFill>
                <a:latin typeface="Times New Roman" panose="02020603050405020304" pitchFamily="18" charset="0"/>
                <a:cs typeface="Times New Roman" panose="02020603050405020304" pitchFamily="18" charset="0"/>
              </a:rPr>
              <a:t>Ingredients: Data</a:t>
            </a:r>
          </a:p>
          <a:p>
            <a:pPr algn="just">
              <a:buClrTx/>
              <a:buSzPct val="100000"/>
            </a:pPr>
            <a:r>
              <a:rPr lang="en-IN" sz="2400" b="1" dirty="0">
                <a:solidFill>
                  <a:schemeClr val="tx1"/>
                </a:solidFill>
                <a:latin typeface="Times New Roman" panose="02020603050405020304" pitchFamily="18" charset="0"/>
                <a:cs typeface="Times New Roman" panose="02020603050405020304" pitchFamily="18" charset="0"/>
              </a:rPr>
              <a:t>If you know the </a:t>
            </a:r>
            <a:r>
              <a:rPr lang="en-IN" sz="2400" b="1" dirty="0">
                <a:solidFill>
                  <a:srgbClr val="FF0000"/>
                </a:solidFill>
                <a:latin typeface="Times New Roman" panose="02020603050405020304" pitchFamily="18" charset="0"/>
                <a:cs typeface="Times New Roman" panose="02020603050405020304" pitchFamily="18" charset="0"/>
              </a:rPr>
              <a:t>RECIPE</a:t>
            </a:r>
            <a:r>
              <a:rPr lang="en-IN" sz="2400" b="1" dirty="0">
                <a:solidFill>
                  <a:schemeClr val="tx1"/>
                </a:solidFill>
                <a:latin typeface="Times New Roman" panose="02020603050405020304" pitchFamily="18" charset="0"/>
                <a:cs typeface="Times New Roman" panose="02020603050405020304" pitchFamily="18" charset="0"/>
              </a:rPr>
              <a:t>, then with the right </a:t>
            </a:r>
            <a:r>
              <a:rPr lang="en-IN" sz="2400" b="1" dirty="0">
                <a:solidFill>
                  <a:srgbClr val="FF0000"/>
                </a:solidFill>
                <a:latin typeface="Times New Roman" panose="02020603050405020304" pitchFamily="18" charset="0"/>
                <a:cs typeface="Times New Roman" panose="02020603050405020304" pitchFamily="18" charset="0"/>
              </a:rPr>
              <a:t>SKILLS</a:t>
            </a:r>
            <a:r>
              <a:rPr lang="en-IN" sz="2400" b="1" dirty="0">
                <a:solidFill>
                  <a:schemeClr val="tx1"/>
                </a:solidFill>
                <a:latin typeface="Times New Roman" panose="02020603050405020304" pitchFamily="18" charset="0"/>
                <a:cs typeface="Times New Roman" panose="02020603050405020304" pitchFamily="18" charset="0"/>
              </a:rPr>
              <a:t> and </a:t>
            </a:r>
            <a:r>
              <a:rPr lang="en-IN" sz="2400" b="1" dirty="0">
                <a:solidFill>
                  <a:srgbClr val="FF0000"/>
                </a:solidFill>
                <a:latin typeface="Times New Roman" panose="02020603050405020304" pitchFamily="18" charset="0"/>
                <a:cs typeface="Times New Roman" panose="02020603050405020304" pitchFamily="18" charset="0"/>
              </a:rPr>
              <a:t>INGREDIENTS</a:t>
            </a:r>
            <a:r>
              <a:rPr lang="en-IN" sz="2400" b="1" dirty="0">
                <a:solidFill>
                  <a:schemeClr val="tx1"/>
                </a:solidFill>
                <a:latin typeface="Times New Roman" panose="02020603050405020304" pitchFamily="18" charset="0"/>
                <a:cs typeface="Times New Roman" panose="02020603050405020304" pitchFamily="18" charset="0"/>
              </a:rPr>
              <a:t> you can easily cook a Machine Learning model in your </a:t>
            </a:r>
            <a:r>
              <a:rPr lang="en-IN" sz="2400" b="1" dirty="0">
                <a:solidFill>
                  <a:srgbClr val="FF0000"/>
                </a:solidFill>
                <a:latin typeface="Times New Roman" panose="02020603050405020304" pitchFamily="18" charset="0"/>
                <a:cs typeface="Times New Roman" panose="02020603050405020304" pitchFamily="18" charset="0"/>
              </a:rPr>
              <a:t>KITCHEN</a:t>
            </a:r>
            <a:r>
              <a:rPr lang="en-IN" sz="2400" b="1" dirty="0">
                <a:solidFill>
                  <a:schemeClr val="tx1"/>
                </a:solidFill>
                <a:latin typeface="Times New Roman" panose="02020603050405020304" pitchFamily="18" charset="0"/>
                <a:cs typeface="Times New Roman" panose="02020603050405020304" pitchFamily="18" charset="0"/>
              </a:rPr>
              <a:t> and enjoy a great result of it.</a:t>
            </a:r>
          </a:p>
        </p:txBody>
      </p:sp>
      <p:sp>
        <p:nvSpPr>
          <p:cNvPr id="5" name="Rectangle 4"/>
          <p:cNvSpPr/>
          <p:nvPr/>
        </p:nvSpPr>
        <p:spPr>
          <a:xfrm>
            <a:off x="251520" y="188640"/>
            <a:ext cx="8640960" cy="2308324"/>
          </a:xfrm>
          <a:prstGeom prst="rect">
            <a:avLst/>
          </a:prstGeom>
          <a:noFill/>
        </p:spPr>
        <p:txBody>
          <a:bodyPr wrap="square">
            <a:spAutoFit/>
          </a:bodyPr>
          <a:lstStyle/>
          <a:p>
            <a:r>
              <a:rPr lang="en-IN" sz="4800" b="1" dirty="0"/>
              <a:t>What are the different skills and information do you need to cook something?</a:t>
            </a:r>
          </a:p>
        </p:txBody>
      </p:sp>
    </p:spTree>
    <p:extLst>
      <p:ext uri="{BB962C8B-B14F-4D97-AF65-F5344CB8AC3E}">
        <p14:creationId xmlns:p14="http://schemas.microsoft.com/office/powerpoint/2010/main" xmlns="" val="1187868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xmlns="" val="0"/>
              </a:ext>
            </a:extLst>
          </a:blip>
          <a:srcRect l="118" r="-118" b="156"/>
          <a:stretch/>
        </p:blipFill>
        <p:spPr>
          <a:xfrm>
            <a:off x="0" y="0"/>
            <a:ext cx="9144000" cy="6858000"/>
          </a:xfrm>
        </p:spPr>
      </p:pic>
    </p:spTree>
    <p:extLst>
      <p:ext uri="{BB962C8B-B14F-4D97-AF65-F5344CB8AC3E}">
        <p14:creationId xmlns:p14="http://schemas.microsoft.com/office/powerpoint/2010/main" xmlns="" val="671720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3528" y="332656"/>
            <a:ext cx="8686800" cy="841248"/>
          </a:xfrm>
        </p:spPr>
        <p:txBody>
          <a:bodyPr>
            <a:normAutofit fontScale="90000"/>
          </a:bodyPr>
          <a:lstStyle/>
          <a:p>
            <a:r>
              <a:rPr lang="en-IN" dirty="0"/>
              <a:t>Types of machine learning algorithms</a:t>
            </a:r>
          </a:p>
        </p:txBody>
      </p:sp>
      <p:pic>
        <p:nvPicPr>
          <p:cNvPr id="8" name="Content Placeholder 7"/>
          <p:cNvPicPr>
            <a:picLocks noGrp="1" noChangeAspect="1"/>
          </p:cNvPicPr>
          <p:nvPr>
            <p:ph sz="half" idx="1"/>
          </p:nvPr>
        </p:nvPicPr>
        <p:blipFill>
          <a:blip r:embed="rId2">
            <a:extLst>
              <a:ext uri="{28A0092B-C50C-407E-A947-70E740481C1C}">
                <a14:useLocalDpi xmlns:a14="http://schemas.microsoft.com/office/drawing/2010/main" xmlns="" val="0"/>
              </a:ext>
            </a:extLst>
          </a:blip>
          <a:stretch>
            <a:fillRect/>
          </a:stretch>
        </p:blipFill>
        <p:spPr>
          <a:xfrm>
            <a:off x="179512" y="1291953"/>
            <a:ext cx="8856984" cy="5449415"/>
          </a:xfrm>
        </p:spPr>
      </p:pic>
    </p:spTree>
    <p:extLst>
      <p:ext uri="{BB962C8B-B14F-4D97-AF65-F5344CB8AC3E}">
        <p14:creationId xmlns:p14="http://schemas.microsoft.com/office/powerpoint/2010/main" xmlns="" val="13893481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8686800" cy="841248"/>
          </a:xfrm>
        </p:spPr>
        <p:txBody>
          <a:bodyPr/>
          <a:lstStyle/>
          <a:p>
            <a:r>
              <a:rPr lang="en-IN" dirty="0">
                <a:solidFill>
                  <a:schemeClr val="tx1"/>
                </a:solidFill>
              </a:rPr>
              <a:t>supervised learning</a:t>
            </a:r>
          </a:p>
        </p:txBody>
      </p:sp>
      <p:sp>
        <p:nvSpPr>
          <p:cNvPr id="3" name="Content Placeholder 2"/>
          <p:cNvSpPr>
            <a:spLocks noGrp="1"/>
          </p:cNvSpPr>
          <p:nvPr>
            <p:ph sz="half" idx="1"/>
          </p:nvPr>
        </p:nvSpPr>
        <p:spPr>
          <a:xfrm>
            <a:off x="304800" y="1600200"/>
            <a:ext cx="8587680" cy="4724400"/>
          </a:xfrm>
        </p:spPr>
        <p:txBody>
          <a:bodyPr>
            <a:noAutofit/>
          </a:bodyPr>
          <a:lstStyle/>
          <a:p>
            <a:pPr algn="just" fontAlgn="base">
              <a:buClrTx/>
              <a:buFont typeface="Wingdings" panose="05000000000000000000" pitchFamily="2" charset="2"/>
              <a:buChar char="q"/>
            </a:pPr>
            <a:r>
              <a:rPr lang="en-IN" dirty="0">
                <a:solidFill>
                  <a:schemeClr val="tx1"/>
                </a:solidFill>
                <a:latin typeface="Times New Roman" panose="02020603050405020304" pitchFamily="18" charset="0"/>
                <a:cs typeface="Times New Roman" panose="02020603050405020304" pitchFamily="18" charset="0"/>
              </a:rPr>
              <a:t>Firstly data is required to train our model and we have to pre process it to clean it and convert it into suitable form.</a:t>
            </a:r>
          </a:p>
          <a:p>
            <a:pPr algn="just" fontAlgn="base">
              <a:buClrTx/>
              <a:buFont typeface="Wingdings" panose="05000000000000000000" pitchFamily="2" charset="2"/>
              <a:buChar char="q"/>
            </a:pPr>
            <a:r>
              <a:rPr lang="en-IN" dirty="0">
                <a:solidFill>
                  <a:schemeClr val="tx1"/>
                </a:solidFill>
                <a:latin typeface="Times New Roman" panose="02020603050405020304" pitchFamily="18" charset="0"/>
                <a:cs typeface="Times New Roman" panose="02020603050405020304" pitchFamily="18" charset="0"/>
              </a:rPr>
              <a:t>Then we split the data in two sets, one of these sets is called the </a:t>
            </a:r>
            <a:r>
              <a:rPr lang="en-IN" b="1" dirty="0">
                <a:solidFill>
                  <a:schemeClr val="tx1"/>
                </a:solidFill>
                <a:latin typeface="Times New Roman" panose="02020603050405020304" pitchFamily="18" charset="0"/>
                <a:cs typeface="Times New Roman" panose="02020603050405020304" pitchFamily="18" charset="0"/>
              </a:rPr>
              <a:t>Train Set</a:t>
            </a:r>
            <a:r>
              <a:rPr lang="en-IN" dirty="0">
                <a:solidFill>
                  <a:schemeClr val="tx1"/>
                </a:solidFill>
                <a:latin typeface="Times New Roman" panose="02020603050405020304" pitchFamily="18" charset="0"/>
                <a:cs typeface="Times New Roman" panose="02020603050405020304" pitchFamily="18" charset="0"/>
              </a:rPr>
              <a:t> and the other is called the </a:t>
            </a:r>
            <a:r>
              <a:rPr lang="en-IN" b="1" dirty="0">
                <a:solidFill>
                  <a:schemeClr val="tx1"/>
                </a:solidFill>
                <a:latin typeface="Times New Roman" panose="02020603050405020304" pitchFamily="18" charset="0"/>
                <a:cs typeface="Times New Roman" panose="02020603050405020304" pitchFamily="18" charset="0"/>
              </a:rPr>
              <a:t>Test Set</a:t>
            </a:r>
            <a:r>
              <a:rPr lang="en-IN" dirty="0">
                <a:solidFill>
                  <a:schemeClr val="tx1"/>
                </a:solidFill>
                <a:latin typeface="Times New Roman" panose="02020603050405020304" pitchFamily="18" charset="0"/>
                <a:cs typeface="Times New Roman" panose="02020603050405020304" pitchFamily="18" charset="0"/>
              </a:rPr>
              <a:t>.</a:t>
            </a:r>
          </a:p>
          <a:p>
            <a:pPr algn="just" fontAlgn="base">
              <a:buClrTx/>
              <a:buFont typeface="Wingdings" panose="05000000000000000000" pitchFamily="2" charset="2"/>
              <a:buChar char="q"/>
            </a:pPr>
            <a:r>
              <a:rPr lang="en-IN" dirty="0">
                <a:solidFill>
                  <a:schemeClr val="tx1"/>
                </a:solidFill>
                <a:latin typeface="Times New Roman" panose="02020603050405020304" pitchFamily="18" charset="0"/>
                <a:cs typeface="Times New Roman" panose="02020603050405020304" pitchFamily="18" charset="0"/>
              </a:rPr>
              <a:t>The train set, as the name suggests is used to train our machine learning algorithm.</a:t>
            </a:r>
          </a:p>
          <a:p>
            <a:pPr algn="just" fontAlgn="base">
              <a:buClrTx/>
              <a:buFont typeface="Wingdings" panose="05000000000000000000" pitchFamily="2" charset="2"/>
              <a:buChar char="q"/>
            </a:pPr>
            <a:r>
              <a:rPr lang="en-IN" dirty="0">
                <a:solidFill>
                  <a:schemeClr val="tx1"/>
                </a:solidFill>
                <a:latin typeface="Times New Roman" panose="02020603050405020304" pitchFamily="18" charset="0"/>
                <a:cs typeface="Times New Roman" panose="02020603050405020304" pitchFamily="18" charset="0"/>
              </a:rPr>
              <a:t> The test set is then used to test the outcomes of our algorithms.</a:t>
            </a:r>
          </a:p>
          <a:p>
            <a:pPr algn="just" fontAlgn="base">
              <a:buClrTx/>
              <a:buFont typeface="Wingdings" panose="05000000000000000000" pitchFamily="2" charset="2"/>
              <a:buChar char="q"/>
            </a:pPr>
            <a:r>
              <a:rPr lang="en-IN" dirty="0">
                <a:solidFill>
                  <a:schemeClr val="tx1"/>
                </a:solidFill>
                <a:latin typeface="Times New Roman" panose="02020603050405020304" pitchFamily="18" charset="0"/>
                <a:cs typeface="Times New Roman" panose="02020603050405020304" pitchFamily="18" charset="0"/>
              </a:rPr>
              <a:t>This works exactly as human brain firstly model is trained and then tested. Like our examination system.</a:t>
            </a:r>
          </a:p>
        </p:txBody>
      </p:sp>
    </p:spTree>
    <p:extLst>
      <p:ext uri="{BB962C8B-B14F-4D97-AF65-F5344CB8AC3E}">
        <p14:creationId xmlns:p14="http://schemas.microsoft.com/office/powerpoint/2010/main" xmlns="" val="1232873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8686800" cy="841248"/>
          </a:xfrm>
        </p:spPr>
        <p:txBody>
          <a:bodyPr/>
          <a:lstStyle/>
          <a:p>
            <a:r>
              <a:rPr lang="en-IN" dirty="0">
                <a:solidFill>
                  <a:schemeClr val="tx1"/>
                </a:solidFill>
              </a:rPr>
              <a:t>Types of supervised learning</a:t>
            </a:r>
          </a:p>
        </p:txBody>
      </p:sp>
      <p:sp>
        <p:nvSpPr>
          <p:cNvPr id="3" name="Content Placeholder 2"/>
          <p:cNvSpPr>
            <a:spLocks noGrp="1"/>
          </p:cNvSpPr>
          <p:nvPr>
            <p:ph sz="half" idx="1"/>
          </p:nvPr>
        </p:nvSpPr>
        <p:spPr/>
        <p:txBody>
          <a:bodyPr>
            <a:normAutofit lnSpcReduction="10000"/>
          </a:bodyPr>
          <a:lstStyle/>
          <a:p>
            <a:pPr algn="just">
              <a:buClrTx/>
              <a:buFont typeface="Wingdings" panose="05000000000000000000" pitchFamily="2" charset="2"/>
              <a:buChar char="q"/>
            </a:pPr>
            <a:r>
              <a:rPr lang="en-IN" b="1" dirty="0">
                <a:solidFill>
                  <a:schemeClr val="tx1"/>
                </a:solidFill>
              </a:rPr>
              <a:t>Regression</a:t>
            </a:r>
          </a:p>
          <a:p>
            <a:pPr marL="0" indent="0" algn="just">
              <a:buNone/>
            </a:pPr>
            <a:r>
              <a:rPr lang="en-IN" dirty="0">
                <a:solidFill>
                  <a:schemeClr val="tx1"/>
                </a:solidFill>
              </a:rPr>
              <a:t>Used to predict the continuous valued data based on single(linear regression) or multiple attributes(polynomial regression).</a:t>
            </a:r>
          </a:p>
          <a:p>
            <a:pPr marL="0" indent="0" algn="just">
              <a:buNone/>
            </a:pPr>
            <a:r>
              <a:rPr lang="en-IN" dirty="0">
                <a:solidFill>
                  <a:schemeClr val="tx1"/>
                </a:solidFill>
              </a:rPr>
              <a:t> For example: Predicting housing price, stocks price, gold price, petrol price</a:t>
            </a:r>
          </a:p>
        </p:txBody>
      </p:sp>
      <p:sp>
        <p:nvSpPr>
          <p:cNvPr id="4" name="Content Placeholder 3"/>
          <p:cNvSpPr>
            <a:spLocks noGrp="1"/>
          </p:cNvSpPr>
          <p:nvPr>
            <p:ph sz="half" idx="2"/>
          </p:nvPr>
        </p:nvSpPr>
        <p:spPr/>
        <p:txBody>
          <a:bodyPr>
            <a:normAutofit lnSpcReduction="10000"/>
          </a:bodyPr>
          <a:lstStyle/>
          <a:p>
            <a:pPr>
              <a:buClrTx/>
              <a:buFont typeface="Wingdings" panose="05000000000000000000" pitchFamily="2" charset="2"/>
              <a:buChar char="q"/>
            </a:pPr>
            <a:r>
              <a:rPr lang="en-IN" b="1" dirty="0">
                <a:solidFill>
                  <a:schemeClr val="tx1"/>
                </a:solidFill>
              </a:rPr>
              <a:t>Classification </a:t>
            </a:r>
          </a:p>
          <a:p>
            <a:pPr marL="0" indent="0" algn="just">
              <a:buClrTx/>
              <a:buNone/>
            </a:pPr>
            <a:r>
              <a:rPr lang="en-IN" dirty="0">
                <a:solidFill>
                  <a:schemeClr val="tx1"/>
                </a:solidFill>
              </a:rPr>
              <a:t>Used to predict categorical data based on certain attributes.</a:t>
            </a:r>
          </a:p>
          <a:p>
            <a:pPr marL="0" indent="0" algn="just">
              <a:buClrTx/>
              <a:buNone/>
            </a:pPr>
            <a:r>
              <a:rPr lang="en-IN" dirty="0">
                <a:solidFill>
                  <a:schemeClr val="tx1"/>
                </a:solidFill>
              </a:rPr>
              <a:t>For example: Predicting if somebody can suffer from heart attack or not, in an accident a person can be alive or not, a customer will buy the product or not.</a:t>
            </a:r>
          </a:p>
          <a:p>
            <a:pPr marL="0" indent="0" algn="just">
              <a:buClrTx/>
              <a:buNone/>
            </a:pPr>
            <a:r>
              <a:rPr lang="en-IN" dirty="0">
                <a:solidFill>
                  <a:schemeClr val="tx1"/>
                </a:solidFill>
              </a:rPr>
              <a:t>It is based on conclusion.</a:t>
            </a:r>
          </a:p>
        </p:txBody>
      </p:sp>
    </p:spTree>
    <p:extLst>
      <p:ext uri="{BB962C8B-B14F-4D97-AF65-F5344CB8AC3E}">
        <p14:creationId xmlns:p14="http://schemas.microsoft.com/office/powerpoint/2010/main" xmlns="" val="83431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8686800" cy="841248"/>
          </a:xfrm>
        </p:spPr>
        <p:txBody>
          <a:bodyPr/>
          <a:lstStyle/>
          <a:p>
            <a:r>
              <a:rPr lang="en-IN" dirty="0">
                <a:solidFill>
                  <a:schemeClr val="tx1"/>
                </a:solidFill>
              </a:rPr>
              <a:t>Unsupervised learning</a:t>
            </a:r>
          </a:p>
        </p:txBody>
      </p:sp>
      <p:sp>
        <p:nvSpPr>
          <p:cNvPr id="3" name="Content Placeholder 2"/>
          <p:cNvSpPr>
            <a:spLocks noGrp="1"/>
          </p:cNvSpPr>
          <p:nvPr>
            <p:ph sz="half" idx="1"/>
          </p:nvPr>
        </p:nvSpPr>
        <p:spPr>
          <a:xfrm>
            <a:off x="107504" y="1340768"/>
            <a:ext cx="8856984" cy="5400600"/>
          </a:xfrm>
        </p:spPr>
        <p:txBody>
          <a:bodyPr>
            <a:normAutofit/>
          </a:bodyPr>
          <a:lstStyle/>
          <a:p>
            <a:pPr algn="just">
              <a:buClrTx/>
              <a:buFont typeface="Wingdings" panose="05000000000000000000" pitchFamily="2" charset="2"/>
              <a:buChar char="q"/>
            </a:pPr>
            <a:r>
              <a:rPr lang="en-IN" dirty="0">
                <a:solidFill>
                  <a:schemeClr val="tx1"/>
                </a:solidFill>
              </a:rPr>
              <a:t>Unsupervised learning allows us to approach problems with little or no idea what our results should look like. We can derive structure from data where we don't necessarily know the effect of the variables.</a:t>
            </a:r>
          </a:p>
          <a:p>
            <a:pPr algn="just">
              <a:buClrTx/>
              <a:buFont typeface="Wingdings" panose="05000000000000000000" pitchFamily="2" charset="2"/>
              <a:buChar char="q"/>
            </a:pPr>
            <a:r>
              <a:rPr lang="en-IN" dirty="0">
                <a:solidFill>
                  <a:schemeClr val="tx1"/>
                </a:solidFill>
              </a:rPr>
              <a:t>We can derive this structure by clustering the data based on relationships among the variables in the data.</a:t>
            </a:r>
          </a:p>
          <a:p>
            <a:pPr algn="just">
              <a:buClrTx/>
              <a:buFont typeface="Wingdings" panose="05000000000000000000" pitchFamily="2" charset="2"/>
              <a:buChar char="q"/>
            </a:pPr>
            <a:r>
              <a:rPr lang="en-IN" dirty="0">
                <a:solidFill>
                  <a:schemeClr val="tx1"/>
                </a:solidFill>
              </a:rPr>
              <a:t>With unsupervised learning there is no feedback based on the prediction results.</a:t>
            </a:r>
          </a:p>
        </p:txBody>
      </p:sp>
    </p:spTree>
    <p:extLst>
      <p:ext uri="{BB962C8B-B14F-4D97-AF65-F5344CB8AC3E}">
        <p14:creationId xmlns:p14="http://schemas.microsoft.com/office/powerpoint/2010/main" xmlns="" val="1506381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32656"/>
            <a:ext cx="8686800" cy="841248"/>
          </a:xfrm>
        </p:spPr>
        <p:txBody>
          <a:bodyPr/>
          <a:lstStyle/>
          <a:p>
            <a:r>
              <a:rPr lang="en-IN" dirty="0">
                <a:solidFill>
                  <a:schemeClr val="tx1"/>
                </a:solidFill>
              </a:rPr>
              <a:t>Type of unsupervised learning</a:t>
            </a:r>
          </a:p>
        </p:txBody>
      </p:sp>
      <p:sp>
        <p:nvSpPr>
          <p:cNvPr id="3" name="Content Placeholder 2"/>
          <p:cNvSpPr>
            <a:spLocks noGrp="1"/>
          </p:cNvSpPr>
          <p:nvPr>
            <p:ph sz="half" idx="1"/>
          </p:nvPr>
        </p:nvSpPr>
        <p:spPr>
          <a:xfrm>
            <a:off x="304800" y="1340768"/>
            <a:ext cx="8371656" cy="5256584"/>
          </a:xfrm>
        </p:spPr>
        <p:txBody>
          <a:bodyPr>
            <a:normAutofit lnSpcReduction="10000"/>
          </a:bodyPr>
          <a:lstStyle/>
          <a:p>
            <a:pPr marL="0" indent="0">
              <a:buNone/>
            </a:pPr>
            <a:r>
              <a:rPr lang="en-IN" b="1" dirty="0">
                <a:solidFill>
                  <a:schemeClr val="tx1"/>
                </a:solidFill>
              </a:rPr>
              <a:t>Clustering</a:t>
            </a:r>
          </a:p>
          <a:p>
            <a:pPr algn="just">
              <a:buClrTx/>
              <a:buFont typeface="Wingdings" panose="05000000000000000000" pitchFamily="2" charset="2"/>
              <a:buChar char="q"/>
            </a:pPr>
            <a:r>
              <a:rPr lang="en-IN" dirty="0">
                <a:solidFill>
                  <a:schemeClr val="tx1"/>
                </a:solidFill>
              </a:rPr>
              <a:t>Firstly we select the n number of elements randomly as per the number of clusters we want and we call them centroids.</a:t>
            </a:r>
          </a:p>
          <a:p>
            <a:pPr algn="just">
              <a:buClrTx/>
              <a:buFont typeface="Wingdings" panose="05000000000000000000" pitchFamily="2" charset="2"/>
              <a:buChar char="q"/>
            </a:pPr>
            <a:r>
              <a:rPr lang="en-IN" dirty="0">
                <a:solidFill>
                  <a:schemeClr val="tx1"/>
                </a:solidFill>
              </a:rPr>
              <a:t>Then we take each point and compare it with selected centroids.</a:t>
            </a:r>
          </a:p>
          <a:p>
            <a:pPr algn="just">
              <a:buClrTx/>
              <a:buFont typeface="Wingdings" panose="05000000000000000000" pitchFamily="2" charset="2"/>
              <a:buChar char="q"/>
            </a:pPr>
            <a:r>
              <a:rPr lang="en-IN" dirty="0">
                <a:solidFill>
                  <a:schemeClr val="tx1"/>
                </a:solidFill>
              </a:rPr>
              <a:t>Again select a new centroid from each cluster randomly and compare all other with them and get improved clusters.</a:t>
            </a:r>
          </a:p>
          <a:p>
            <a:pPr algn="just">
              <a:buClrTx/>
              <a:buFont typeface="Wingdings" panose="05000000000000000000" pitchFamily="2" charset="2"/>
              <a:buChar char="q"/>
            </a:pPr>
            <a:r>
              <a:rPr lang="en-IN" dirty="0">
                <a:solidFill>
                  <a:schemeClr val="tx1"/>
                </a:solidFill>
              </a:rPr>
              <a:t>This continues till we get no more change.</a:t>
            </a:r>
          </a:p>
          <a:p>
            <a:pPr algn="just">
              <a:buClrTx/>
              <a:buFont typeface="Wingdings" panose="05000000000000000000" pitchFamily="2" charset="2"/>
              <a:buChar char="q"/>
            </a:pPr>
            <a:r>
              <a:rPr lang="en-IN" dirty="0">
                <a:solidFill>
                  <a:schemeClr val="tx1"/>
                </a:solidFill>
              </a:rPr>
              <a:t>Finally we get n number of clusters of similar elements.</a:t>
            </a:r>
          </a:p>
          <a:p>
            <a:pPr marL="0" indent="0">
              <a:buNone/>
            </a:pPr>
            <a:endParaRPr lang="en-IN" b="1" dirty="0">
              <a:solidFill>
                <a:schemeClr val="tx1"/>
              </a:solidFill>
            </a:endParaRPr>
          </a:p>
        </p:txBody>
      </p:sp>
    </p:spTree>
    <p:extLst>
      <p:ext uri="{BB962C8B-B14F-4D97-AF65-F5344CB8AC3E}">
        <p14:creationId xmlns:p14="http://schemas.microsoft.com/office/powerpoint/2010/main" xmlns="" val="1685568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332656"/>
            <a:ext cx="8686800" cy="841248"/>
          </a:xfrm>
        </p:spPr>
        <p:txBody>
          <a:bodyPr/>
          <a:lstStyle/>
          <a:p>
            <a:r>
              <a:rPr lang="en-IN" dirty="0">
                <a:solidFill>
                  <a:schemeClr val="tx1"/>
                </a:solidFill>
              </a:rPr>
              <a:t>Reinforcement learning</a:t>
            </a:r>
          </a:p>
        </p:txBody>
      </p:sp>
      <p:sp>
        <p:nvSpPr>
          <p:cNvPr id="3" name="Content Placeholder 2"/>
          <p:cNvSpPr>
            <a:spLocks noGrp="1"/>
          </p:cNvSpPr>
          <p:nvPr>
            <p:ph sz="half" idx="1"/>
          </p:nvPr>
        </p:nvSpPr>
        <p:spPr>
          <a:xfrm>
            <a:off x="304800" y="1340768"/>
            <a:ext cx="8659688" cy="5184576"/>
          </a:xfrm>
        </p:spPr>
        <p:txBody>
          <a:bodyPr>
            <a:normAutofit fontScale="70000" lnSpcReduction="20000"/>
          </a:bodyPr>
          <a:lstStyle/>
          <a:p>
            <a:pPr algn="just">
              <a:buClrTx/>
              <a:buFont typeface="Wingdings" panose="05000000000000000000" pitchFamily="2" charset="2"/>
              <a:buChar char="q"/>
            </a:pPr>
            <a:r>
              <a:rPr lang="en-IN" dirty="0">
                <a:solidFill>
                  <a:schemeClr val="tx1"/>
                </a:solidFill>
              </a:rPr>
              <a:t>Reinforcement Learning machines and software agents to automatically determine the ideal behaviour within a specific context, in order to maximize its performance. Simple reward feedback is required for the agent to learn its behaviour; this is known as the reinforcement signal.</a:t>
            </a:r>
          </a:p>
          <a:p>
            <a:pPr algn="just">
              <a:buClrTx/>
              <a:buFont typeface="Wingdings" panose="05000000000000000000" pitchFamily="2" charset="2"/>
              <a:buChar char="q"/>
            </a:pPr>
            <a:r>
              <a:rPr lang="en-IN" dirty="0">
                <a:solidFill>
                  <a:schemeClr val="tx1"/>
                </a:solidFill>
              </a:rPr>
              <a:t>an agent is supposed decide the best action to select based on his current state. When this step is repeated, the problem is known as a Markov Decision Process.</a:t>
            </a:r>
          </a:p>
          <a:p>
            <a:pPr algn="just">
              <a:buClrTx/>
              <a:buFont typeface="Wingdings" panose="05000000000000000000" pitchFamily="2" charset="2"/>
              <a:buChar char="q"/>
            </a:pPr>
            <a:r>
              <a:rPr lang="en-IN" b="1" dirty="0">
                <a:solidFill>
                  <a:schemeClr val="tx1"/>
                </a:solidFill>
              </a:rPr>
              <a:t>R</a:t>
            </a:r>
            <a:r>
              <a:rPr lang="en-IN" dirty="0">
                <a:solidFill>
                  <a:schemeClr val="tx1"/>
                </a:solidFill>
              </a:rPr>
              <a:t>einforcement Learning allows the machine or software agent to learn its behaviour based on feedback from the environment. This behaviour can be learnt once and for all, or keep on adapting as time goes by. If the problem is modelled with care, some Reinforcement Learning algorithms can converge to the global optimum; this is the ideal behaviour that maximises the reward.</a:t>
            </a:r>
          </a:p>
          <a:p>
            <a:pPr algn="just">
              <a:buClrTx/>
              <a:buFont typeface="Wingdings" panose="05000000000000000000" pitchFamily="2" charset="2"/>
              <a:buChar char="q"/>
            </a:pPr>
            <a:r>
              <a:rPr lang="en-IN" b="1" dirty="0">
                <a:solidFill>
                  <a:schemeClr val="tx1"/>
                </a:solidFill>
              </a:rPr>
              <a:t>T</a:t>
            </a:r>
            <a:r>
              <a:rPr lang="en-IN" dirty="0">
                <a:solidFill>
                  <a:schemeClr val="tx1"/>
                </a:solidFill>
              </a:rPr>
              <a:t>his automated learning scheme implies that there is little need for a human expert who knows about the domain of application. Much less time will be spent designing a solution, since there is no need for hand-crafting complex sets of rules as with </a:t>
            </a:r>
            <a:r>
              <a:rPr lang="en-IN" i="1" dirty="0">
                <a:solidFill>
                  <a:schemeClr val="tx1"/>
                </a:solidFill>
              </a:rPr>
              <a:t>Expert Systems</a:t>
            </a:r>
            <a:r>
              <a:rPr lang="en-IN" dirty="0">
                <a:solidFill>
                  <a:schemeClr val="tx1"/>
                </a:solidFill>
              </a:rPr>
              <a:t>, and all that is required is someone familiar with Reinforcement Learning.</a:t>
            </a:r>
          </a:p>
        </p:txBody>
      </p:sp>
    </p:spTree>
    <p:extLst>
      <p:ext uri="{BB962C8B-B14F-4D97-AF65-F5344CB8AC3E}">
        <p14:creationId xmlns:p14="http://schemas.microsoft.com/office/powerpoint/2010/main" xmlns="" val="2778629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9532" y="476672"/>
            <a:ext cx="8424936" cy="5909310"/>
          </a:xfrm>
          <a:prstGeom prst="rect">
            <a:avLst/>
          </a:prstGeom>
          <a:solidFill>
            <a:srgbClr val="0F2281"/>
          </a:solidFill>
          <a:ln>
            <a:solidFill>
              <a:srgbClr val="FF0000"/>
            </a:solidFill>
          </a:ln>
        </p:spPr>
        <p:txBody>
          <a:bodyPr wrap="square" lIns="91440" tIns="45720" rIns="91440" bIns="45720">
            <a:spAutoFit/>
          </a:bodyPr>
          <a:lstStyle/>
          <a:p>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WE USE MACHINE LEARNING DAILY.</a:t>
            </a:r>
          </a:p>
          <a:p>
            <a:endPar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endParaRPr>
          </a:p>
          <a:p>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BUT WHERE?</a:t>
            </a:r>
          </a:p>
          <a:p>
            <a:endPar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endParaRPr>
          </a:p>
          <a:p>
            <a:endPar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endParaRPr>
          </a:p>
          <a:p>
            <a:pPr algn="r"/>
            <a:r>
              <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cs typeface="Times New Roman" panose="02020603050405020304" pitchFamily="18" charset="0"/>
              </a:rPr>
              <a:t>LETS SEE…</a:t>
            </a:r>
          </a:p>
        </p:txBody>
      </p:sp>
    </p:spTree>
    <p:extLst>
      <p:ext uri="{BB962C8B-B14F-4D97-AF65-F5344CB8AC3E}">
        <p14:creationId xmlns:p14="http://schemas.microsoft.com/office/powerpoint/2010/main" xmlns="" val="2112781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686800" cy="841248"/>
          </a:xfrm>
        </p:spPr>
        <p:txBody>
          <a:bodyPr/>
          <a:lstStyle/>
          <a:p>
            <a:r>
              <a:rPr lang="en-IN" dirty="0">
                <a:solidFill>
                  <a:schemeClr val="tx1"/>
                </a:solidFill>
              </a:rPr>
              <a:t>CONCLUSION</a:t>
            </a:r>
          </a:p>
        </p:txBody>
      </p:sp>
      <p:sp>
        <p:nvSpPr>
          <p:cNvPr id="3" name="Content Placeholder 2"/>
          <p:cNvSpPr>
            <a:spLocks noGrp="1"/>
          </p:cNvSpPr>
          <p:nvPr>
            <p:ph sz="half" idx="1"/>
          </p:nvPr>
        </p:nvSpPr>
        <p:spPr>
          <a:xfrm>
            <a:off x="304800" y="1600200"/>
            <a:ext cx="8515672" cy="4724400"/>
          </a:xfrm>
        </p:spPr>
        <p:txBody>
          <a:bodyPr>
            <a:normAutofit/>
          </a:bodyPr>
          <a:lstStyle/>
          <a:p>
            <a:pPr algn="just">
              <a:buClrTx/>
              <a:buFont typeface="Wingdings" panose="05000000000000000000" pitchFamily="2" charset="2"/>
              <a:buChar char="q"/>
            </a:pPr>
            <a:r>
              <a:rPr lang="en-IN" dirty="0">
                <a:solidFill>
                  <a:schemeClr val="tx1"/>
                </a:solidFill>
              </a:rPr>
              <a:t>Define Problem : We start by defining the problem we are trying to solve. This can be as simple as prediction of your next semester's result based on your previous results.</a:t>
            </a:r>
          </a:p>
          <a:p>
            <a:pPr algn="just">
              <a:buClrTx/>
              <a:buFont typeface="Wingdings" panose="05000000000000000000" pitchFamily="2" charset="2"/>
              <a:buChar char="q"/>
            </a:pPr>
            <a:r>
              <a:rPr lang="en-IN" dirty="0">
                <a:solidFill>
                  <a:schemeClr val="tx1"/>
                </a:solidFill>
              </a:rPr>
              <a:t>Collect Data : Next step is to collect relevant data based on the problem definition. This can be your grades in different semesters.</a:t>
            </a:r>
          </a:p>
          <a:p>
            <a:pPr algn="just">
              <a:buClrTx/>
              <a:buFont typeface="Wingdings" panose="05000000000000000000" pitchFamily="2" charset="2"/>
              <a:buChar char="q"/>
            </a:pPr>
            <a:r>
              <a:rPr lang="en-IN" dirty="0">
                <a:solidFill>
                  <a:schemeClr val="tx1"/>
                </a:solidFill>
              </a:rPr>
              <a:t>Prepare Data : The data collected for our problem is pre-processed. This can be removing redundant grades and replacing the missing ones.</a:t>
            </a:r>
          </a:p>
        </p:txBody>
      </p:sp>
    </p:spTree>
    <p:extLst>
      <p:ext uri="{BB962C8B-B14F-4D97-AF65-F5344CB8AC3E}">
        <p14:creationId xmlns:p14="http://schemas.microsoft.com/office/powerpoint/2010/main" xmlns="" val="11155927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half" idx="2"/>
          </p:nvPr>
        </p:nvSpPr>
        <p:spPr>
          <a:xfrm>
            <a:off x="179512" y="692696"/>
            <a:ext cx="8856984" cy="5608872"/>
          </a:xfrm>
        </p:spPr>
        <p:txBody>
          <a:bodyPr>
            <a:normAutofit/>
          </a:bodyPr>
          <a:lstStyle/>
          <a:p>
            <a:pPr marL="457200" indent="-457200" algn="just">
              <a:buClrTx/>
              <a:buFont typeface="Wingdings" panose="05000000000000000000" pitchFamily="2" charset="2"/>
              <a:buChar char="q"/>
            </a:pPr>
            <a:r>
              <a:rPr lang="en-IN" sz="2800" dirty="0">
                <a:solidFill>
                  <a:schemeClr val="tx1"/>
                </a:solidFill>
              </a:rPr>
              <a:t>Select Model(Algorithm) : After the data is ready, we proceed to select the machine learning model. The selection is based on the problem type e.g. classification, regression etc. and the data that is available to us. The model can be linear regression model in our case.</a:t>
            </a:r>
          </a:p>
          <a:p>
            <a:pPr marL="457200" indent="-457200" algn="just">
              <a:buClrTx/>
              <a:buFont typeface="Wingdings" panose="05000000000000000000" pitchFamily="2" charset="2"/>
              <a:buChar char="q"/>
            </a:pPr>
            <a:r>
              <a:rPr lang="en-IN" sz="2800" dirty="0">
                <a:solidFill>
                  <a:schemeClr val="tx1"/>
                </a:solidFill>
              </a:rPr>
              <a:t>Train Model : The selected model is then trained to learn from the data we have collected.</a:t>
            </a:r>
          </a:p>
          <a:p>
            <a:pPr marL="457200" indent="-457200" algn="just">
              <a:buClrTx/>
              <a:buFont typeface="Wingdings" panose="05000000000000000000" pitchFamily="2" charset="2"/>
              <a:buChar char="q"/>
            </a:pPr>
            <a:r>
              <a:rPr lang="en-IN" sz="2800" dirty="0">
                <a:solidFill>
                  <a:schemeClr val="tx1"/>
                </a:solidFill>
              </a:rPr>
              <a:t>Evaluate Model : Final step is to evaluate the model that we have trained for accuracy and view the results.</a:t>
            </a:r>
          </a:p>
        </p:txBody>
      </p:sp>
    </p:spTree>
    <p:extLst>
      <p:ext uri="{BB962C8B-B14F-4D97-AF65-F5344CB8AC3E}">
        <p14:creationId xmlns:p14="http://schemas.microsoft.com/office/powerpoint/2010/main" xmlns="" val="241687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3528" y="332656"/>
            <a:ext cx="8686800" cy="841248"/>
          </a:xfrm>
        </p:spPr>
        <p:txBody>
          <a:bodyPr/>
          <a:lstStyle/>
          <a:p>
            <a:r>
              <a:rPr lang="en-IN" dirty="0">
                <a:solidFill>
                  <a:schemeClr val="tx1"/>
                </a:solidFill>
              </a:rPr>
              <a:t>RESEARCH AND DEVELOPMENT </a:t>
            </a:r>
          </a:p>
        </p:txBody>
      </p:sp>
      <p:sp>
        <p:nvSpPr>
          <p:cNvPr id="6" name="Content Placeholder 5"/>
          <p:cNvSpPr>
            <a:spLocks noGrp="1"/>
          </p:cNvSpPr>
          <p:nvPr>
            <p:ph sz="half" idx="1"/>
          </p:nvPr>
        </p:nvSpPr>
        <p:spPr>
          <a:xfrm>
            <a:off x="304800" y="1268760"/>
            <a:ext cx="8587680" cy="5472608"/>
          </a:xfrm>
        </p:spPr>
        <p:txBody>
          <a:bodyPr/>
          <a:lstStyle/>
          <a:p>
            <a:pPr marL="0" indent="0" algn="just">
              <a:buNone/>
            </a:pPr>
            <a:r>
              <a:rPr lang="en-IN" dirty="0">
                <a:solidFill>
                  <a:schemeClr val="tx1"/>
                </a:solidFill>
              </a:rPr>
              <a:t>Computer learns to detect skin cancer more accurately than doctors: Artificial intelligence machine found 95% of melanomas in study compared to 86.6% for dermatologists.</a:t>
            </a:r>
          </a:p>
          <a:p>
            <a:pPr marL="0" indent="0">
              <a:buNone/>
            </a:pPr>
            <a:endParaRPr lang="en-IN" dirty="0"/>
          </a:p>
        </p:txBody>
      </p:sp>
      <p:pic>
        <p:nvPicPr>
          <p:cNvPr id="8" name="Picture 7"/>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3068960"/>
            <a:ext cx="9144000" cy="3789040"/>
          </a:xfrm>
          <a:prstGeom prst="rect">
            <a:avLst/>
          </a:prstGeom>
        </p:spPr>
      </p:pic>
    </p:spTree>
    <p:extLst>
      <p:ext uri="{BB962C8B-B14F-4D97-AF65-F5344CB8AC3E}">
        <p14:creationId xmlns:p14="http://schemas.microsoft.com/office/powerpoint/2010/main" xmlns="" val="20019448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half" idx="2"/>
          </p:nvPr>
        </p:nvSpPr>
        <p:spPr>
          <a:xfrm>
            <a:off x="381000" y="404664"/>
            <a:ext cx="8367464" cy="5896904"/>
          </a:xfrm>
        </p:spPr>
        <p:txBody>
          <a:bodyPr>
            <a:normAutofit/>
          </a:bodyPr>
          <a:lstStyle/>
          <a:p>
            <a:r>
              <a:rPr lang="en-IN" sz="2800" dirty="0">
                <a:solidFill>
                  <a:schemeClr val="tx1"/>
                </a:solidFill>
              </a:rPr>
              <a:t>Artificial Intelligence (AI) changing the job market. </a:t>
            </a:r>
          </a:p>
          <a:p>
            <a:pPr algn="just"/>
            <a:r>
              <a:rPr lang="en-IN" sz="2000" dirty="0">
                <a:solidFill>
                  <a:schemeClr val="tx1"/>
                </a:solidFill>
              </a:rPr>
              <a:t>The future of job recruitment starts today.</a:t>
            </a:r>
          </a:p>
          <a:p>
            <a:pPr algn="just"/>
            <a:r>
              <a:rPr lang="en-IN" sz="2000" dirty="0">
                <a:solidFill>
                  <a:schemeClr val="tx1"/>
                </a:solidFill>
              </a:rPr>
              <a:t>Founded by </a:t>
            </a:r>
            <a:r>
              <a:rPr lang="en-IN" sz="2000" dirty="0" err="1">
                <a:solidFill>
                  <a:schemeClr val="tx1"/>
                </a:solidFill>
              </a:rPr>
              <a:t>Schulich</a:t>
            </a:r>
            <a:r>
              <a:rPr lang="en-IN" sz="2000" dirty="0">
                <a:solidFill>
                  <a:schemeClr val="tx1"/>
                </a:solidFill>
              </a:rPr>
              <a:t> undergraduates Ali El-</a:t>
            </a:r>
            <a:r>
              <a:rPr lang="en-IN" sz="2000" dirty="0" err="1">
                <a:solidFill>
                  <a:schemeClr val="tx1"/>
                </a:solidFill>
              </a:rPr>
              <a:t>Shayeb</a:t>
            </a:r>
            <a:r>
              <a:rPr lang="en-IN" sz="2000" dirty="0">
                <a:solidFill>
                  <a:schemeClr val="tx1"/>
                </a:solidFill>
              </a:rPr>
              <a:t> and Mariam </a:t>
            </a:r>
            <a:r>
              <a:rPr lang="en-IN" sz="2000" dirty="0" err="1">
                <a:solidFill>
                  <a:schemeClr val="tx1"/>
                </a:solidFill>
              </a:rPr>
              <a:t>Walaa</a:t>
            </a:r>
            <a:r>
              <a:rPr lang="en-IN" sz="2000" dirty="0">
                <a:solidFill>
                  <a:schemeClr val="tx1"/>
                </a:solidFill>
              </a:rPr>
              <a:t>, the </a:t>
            </a:r>
            <a:r>
              <a:rPr lang="en-IN" sz="2000" dirty="0" err="1">
                <a:solidFill>
                  <a:schemeClr val="tx1"/>
                </a:solidFill>
              </a:rPr>
              <a:t>LaunchYU</a:t>
            </a:r>
            <a:r>
              <a:rPr lang="en-IN" sz="2000" dirty="0">
                <a:solidFill>
                  <a:schemeClr val="tx1"/>
                </a:solidFill>
              </a:rPr>
              <a:t> </a:t>
            </a:r>
            <a:r>
              <a:rPr lang="en-IN" sz="2000" dirty="0" err="1">
                <a:solidFill>
                  <a:schemeClr val="tx1"/>
                </a:solidFill>
              </a:rPr>
              <a:t>startup</a:t>
            </a:r>
            <a:r>
              <a:rPr lang="en-IN" sz="2000" dirty="0">
                <a:solidFill>
                  <a:schemeClr val="tx1"/>
                </a:solidFill>
              </a:rPr>
              <a:t> project “Nugget” uses artificial intelligence (AI) to streamline job recruitment, targeted towards employers who would assess candidates during the interviewing process.</a:t>
            </a:r>
          </a:p>
          <a:p>
            <a:endParaRPr lang="en-IN" sz="2800" dirty="0">
              <a:solidFill>
                <a:schemeClr val="tx1"/>
              </a:solidFill>
            </a:endParaRPr>
          </a:p>
        </p:txBody>
      </p:sp>
      <p:pic>
        <p:nvPicPr>
          <p:cNvPr id="9" name="Picture 8"/>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1560" y="2571750"/>
            <a:ext cx="7620000" cy="4286250"/>
          </a:xfrm>
          <a:prstGeom prst="rect">
            <a:avLst/>
          </a:prstGeom>
        </p:spPr>
      </p:pic>
    </p:spTree>
    <p:extLst>
      <p:ext uri="{BB962C8B-B14F-4D97-AF65-F5344CB8AC3E}">
        <p14:creationId xmlns:p14="http://schemas.microsoft.com/office/powerpoint/2010/main" xmlns="" val="3864722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57200"/>
            <a:ext cx="8686800" cy="1747664"/>
          </a:xfrm>
        </p:spPr>
        <p:txBody>
          <a:bodyPr>
            <a:normAutofit/>
          </a:bodyPr>
          <a:lstStyle/>
          <a:p>
            <a:r>
              <a:rPr lang="en-IN" dirty="0"/>
              <a:t>FINALLY DONE WITH THE THEORY PART</a:t>
            </a:r>
            <a:br>
              <a:rPr lang="en-IN" dirty="0"/>
            </a:br>
            <a:r>
              <a:rPr lang="en-IN" dirty="0"/>
              <a:t/>
            </a:r>
            <a:br>
              <a:rPr lang="en-IN" dirty="0"/>
            </a:br>
            <a:r>
              <a:rPr lang="en-IN" dirty="0"/>
              <a:t>LETS HAVE SOME FUN NOW…</a:t>
            </a: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xmlns="" val="0"/>
              </a:ext>
            </a:extLst>
          </a:blip>
          <a:stretch>
            <a:fillRect/>
          </a:stretch>
        </p:blipFill>
        <p:spPr>
          <a:xfrm>
            <a:off x="2990664" y="2742822"/>
            <a:ext cx="3162672" cy="4092306"/>
          </a:xfrm>
        </p:spPr>
      </p:pic>
    </p:spTree>
    <p:extLst>
      <p:ext uri="{BB962C8B-B14F-4D97-AF65-F5344CB8AC3E}">
        <p14:creationId xmlns:p14="http://schemas.microsoft.com/office/powerpoint/2010/main" xmlns="" val="2218344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520" y="332656"/>
            <a:ext cx="8686800" cy="841248"/>
          </a:xfrm>
        </p:spPr>
        <p:txBody>
          <a:bodyPr/>
          <a:lstStyle/>
          <a:p>
            <a:r>
              <a:rPr lang="en-IN" dirty="0"/>
              <a:t>Movies on machine learning</a:t>
            </a:r>
          </a:p>
        </p:txBody>
      </p:sp>
      <p:sp>
        <p:nvSpPr>
          <p:cNvPr id="6" name="Content Placeholder 5"/>
          <p:cNvSpPr>
            <a:spLocks noGrp="1"/>
          </p:cNvSpPr>
          <p:nvPr>
            <p:ph sz="half" idx="1"/>
          </p:nvPr>
        </p:nvSpPr>
        <p:spPr>
          <a:xfrm>
            <a:off x="323528" y="1268760"/>
            <a:ext cx="8515672" cy="5141168"/>
          </a:xfrm>
        </p:spPr>
        <p:txBody>
          <a:bodyPr/>
          <a:lstStyle/>
          <a:p>
            <a:pPr>
              <a:buClrTx/>
              <a:buFont typeface="Wingdings" panose="05000000000000000000" pitchFamily="2" charset="2"/>
              <a:buChar char="q"/>
            </a:pPr>
            <a:r>
              <a:rPr lang="en-IN" b="1" dirty="0">
                <a:solidFill>
                  <a:schemeClr val="tx1"/>
                </a:solidFill>
              </a:rPr>
              <a:t>Money Ball</a:t>
            </a:r>
          </a:p>
          <a:p>
            <a:pPr>
              <a:buClrTx/>
              <a:buFont typeface="Wingdings" panose="05000000000000000000" pitchFamily="2" charset="2"/>
              <a:buChar char="q"/>
            </a:pPr>
            <a:r>
              <a:rPr lang="en-IN" b="1" dirty="0">
                <a:solidFill>
                  <a:schemeClr val="tx1"/>
                </a:solidFill>
              </a:rPr>
              <a:t>Ex Machina</a:t>
            </a:r>
          </a:p>
          <a:p>
            <a:pPr>
              <a:buClrTx/>
              <a:buFont typeface="Wingdings" panose="05000000000000000000" pitchFamily="2" charset="2"/>
              <a:buChar char="q"/>
            </a:pPr>
            <a:r>
              <a:rPr lang="en-IN" b="1" dirty="0">
                <a:solidFill>
                  <a:schemeClr val="tx1"/>
                </a:solidFill>
              </a:rPr>
              <a:t>Blade Runner</a:t>
            </a:r>
          </a:p>
          <a:p>
            <a:pPr>
              <a:buClrTx/>
              <a:buFont typeface="Wingdings" panose="05000000000000000000" pitchFamily="2" charset="2"/>
              <a:buChar char="q"/>
            </a:pPr>
            <a:r>
              <a:rPr lang="en-IN" b="1" dirty="0">
                <a:solidFill>
                  <a:schemeClr val="tx1"/>
                </a:solidFill>
              </a:rPr>
              <a:t>Her</a:t>
            </a:r>
          </a:p>
          <a:p>
            <a:pPr>
              <a:buClrTx/>
              <a:buFont typeface="Wingdings" panose="05000000000000000000" pitchFamily="2" charset="2"/>
              <a:buChar char="q"/>
            </a:pPr>
            <a:r>
              <a:rPr lang="en-IN" b="1" dirty="0">
                <a:solidFill>
                  <a:schemeClr val="tx1"/>
                </a:solidFill>
              </a:rPr>
              <a:t>Artificial Intelligence</a:t>
            </a:r>
          </a:p>
          <a:p>
            <a:pPr>
              <a:buClrTx/>
              <a:buFont typeface="Wingdings" panose="05000000000000000000" pitchFamily="2" charset="2"/>
              <a:buChar char="q"/>
            </a:pPr>
            <a:r>
              <a:rPr lang="en-IN" b="1" dirty="0">
                <a:solidFill>
                  <a:schemeClr val="tx1"/>
                </a:solidFill>
              </a:rPr>
              <a:t>Margin Call</a:t>
            </a:r>
          </a:p>
          <a:p>
            <a:pPr>
              <a:buClrTx/>
              <a:buFont typeface="Wingdings" panose="05000000000000000000" pitchFamily="2" charset="2"/>
              <a:buChar char="q"/>
            </a:pPr>
            <a:r>
              <a:rPr lang="en-IN" b="1" dirty="0">
                <a:solidFill>
                  <a:schemeClr val="tx1"/>
                </a:solidFill>
              </a:rPr>
              <a:t>The Imitation Game</a:t>
            </a:r>
          </a:p>
          <a:p>
            <a:pPr>
              <a:buClrTx/>
              <a:buFont typeface="Wingdings" panose="05000000000000000000" pitchFamily="2" charset="2"/>
              <a:buChar char="q"/>
            </a:pPr>
            <a:r>
              <a:rPr lang="en-IN" b="1" dirty="0">
                <a:solidFill>
                  <a:schemeClr val="tx1"/>
                </a:solidFill>
              </a:rPr>
              <a:t>21</a:t>
            </a:r>
          </a:p>
          <a:p>
            <a:pPr>
              <a:buClrTx/>
              <a:buFont typeface="Wingdings" panose="05000000000000000000" pitchFamily="2" charset="2"/>
              <a:buChar char="q"/>
            </a:pPr>
            <a:r>
              <a:rPr lang="en-IN" b="1" dirty="0">
                <a:solidFill>
                  <a:schemeClr val="tx1"/>
                </a:solidFill>
              </a:rPr>
              <a:t>The Matrix</a:t>
            </a:r>
          </a:p>
          <a:p>
            <a:pPr>
              <a:buClrTx/>
              <a:buFont typeface="Wingdings" panose="05000000000000000000" pitchFamily="2" charset="2"/>
              <a:buChar char="q"/>
            </a:pPr>
            <a:r>
              <a:rPr lang="en-IN" b="1" dirty="0">
                <a:solidFill>
                  <a:schemeClr val="tx1"/>
                </a:solidFill>
              </a:rPr>
              <a:t>A Beautiful mind</a:t>
            </a:r>
          </a:p>
        </p:txBody>
      </p:sp>
    </p:spTree>
    <p:extLst>
      <p:ext uri="{BB962C8B-B14F-4D97-AF65-F5344CB8AC3E}">
        <p14:creationId xmlns:p14="http://schemas.microsoft.com/office/powerpoint/2010/main" xmlns="" val="704371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2987824" cy="321297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987824" y="0"/>
            <a:ext cx="3078088" cy="321297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 y="3212976"/>
            <a:ext cx="4589059" cy="364502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594312" y="3212976"/>
            <a:ext cx="4549688" cy="364502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6065912" y="-1"/>
            <a:ext cx="3078088" cy="3212977"/>
          </a:xfrm>
          <a:prstGeom prst="rect">
            <a:avLst/>
          </a:prstGeom>
        </p:spPr>
      </p:pic>
    </p:spTree>
    <p:extLst>
      <p:ext uri="{BB962C8B-B14F-4D97-AF65-F5344CB8AC3E}">
        <p14:creationId xmlns:p14="http://schemas.microsoft.com/office/powerpoint/2010/main" xmlns="" val="3321540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7263994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6857999"/>
          </a:xfrm>
          <a:prstGeom prst="rect">
            <a:avLst/>
          </a:prstGeom>
        </p:spPr>
      </p:pic>
    </p:spTree>
    <p:extLst>
      <p:ext uri="{BB962C8B-B14F-4D97-AF65-F5344CB8AC3E}">
        <p14:creationId xmlns:p14="http://schemas.microsoft.com/office/powerpoint/2010/main" xmlns="" val="1460643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3103"/>
            <a:ext cx="9144000" cy="6874369"/>
          </a:xfrm>
          <a:prstGeom prst="rect">
            <a:avLst/>
          </a:prstGeom>
        </p:spPr>
      </p:pic>
    </p:spTree>
    <p:extLst>
      <p:ext uri="{BB962C8B-B14F-4D97-AF65-F5344CB8AC3E}">
        <p14:creationId xmlns:p14="http://schemas.microsoft.com/office/powerpoint/2010/main" xmlns="" val="1637514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16367"/>
            <a:ext cx="9144000" cy="6867543"/>
          </a:xfrm>
          <a:prstGeom prst="rect">
            <a:avLst/>
          </a:prstGeom>
        </p:spPr>
      </p:pic>
    </p:spTree>
    <p:extLst>
      <p:ext uri="{BB962C8B-B14F-4D97-AF65-F5344CB8AC3E}">
        <p14:creationId xmlns:p14="http://schemas.microsoft.com/office/powerpoint/2010/main" xmlns="" val="37303046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 y="0"/>
            <a:ext cx="4427985"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27984" y="-9144"/>
            <a:ext cx="4716016" cy="6858000"/>
          </a:xfrm>
          <a:prstGeom prst="rect">
            <a:avLst/>
          </a:prstGeom>
        </p:spPr>
      </p:pic>
    </p:spTree>
    <p:extLst>
      <p:ext uri="{BB962C8B-B14F-4D97-AF65-F5344CB8AC3E}">
        <p14:creationId xmlns:p14="http://schemas.microsoft.com/office/powerpoint/2010/main" xmlns="" val="19929075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51520" y="332656"/>
            <a:ext cx="8686800" cy="841248"/>
          </a:xfrm>
        </p:spPr>
        <p:txBody>
          <a:bodyPr/>
          <a:lstStyle/>
          <a:p>
            <a:r>
              <a:rPr lang="en-IN" dirty="0"/>
              <a:t>REFERENCES</a:t>
            </a:r>
          </a:p>
        </p:txBody>
      </p:sp>
      <p:sp>
        <p:nvSpPr>
          <p:cNvPr id="6" name="Content Placeholder 5"/>
          <p:cNvSpPr>
            <a:spLocks noGrp="1"/>
          </p:cNvSpPr>
          <p:nvPr>
            <p:ph sz="half" idx="1"/>
          </p:nvPr>
        </p:nvSpPr>
        <p:spPr>
          <a:xfrm>
            <a:off x="304800" y="1600200"/>
            <a:ext cx="8659688" cy="4724400"/>
          </a:xfrm>
        </p:spPr>
        <p:txBody>
          <a:bodyPr>
            <a:normAutofit/>
          </a:bodyPr>
          <a:lstStyle/>
          <a:p>
            <a:pPr algn="just">
              <a:buClr>
                <a:schemeClr val="bg2">
                  <a:lumMod val="10000"/>
                </a:schemeClr>
              </a:buClr>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hlinkClick r:id="rId2"/>
              </a:rPr>
              <a:t>https://en.wikipedia.org/wiki/Sophia_(robot)</a:t>
            </a:r>
            <a:r>
              <a:rPr lang="en-IN" sz="2000" dirty="0">
                <a:solidFill>
                  <a:schemeClr val="tx1"/>
                </a:solidFill>
                <a:latin typeface="Times New Roman" panose="02020603050405020304" pitchFamily="18" charset="0"/>
                <a:cs typeface="Times New Roman" panose="02020603050405020304" pitchFamily="18" charset="0"/>
              </a:rPr>
              <a:t> </a:t>
            </a:r>
          </a:p>
          <a:p>
            <a:pPr algn="just">
              <a:buClr>
                <a:schemeClr val="bg2">
                  <a:lumMod val="10000"/>
                </a:schemeClr>
              </a:buClr>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hlinkClick r:id="rId3"/>
              </a:rPr>
              <a:t>https://www.analyticsvidhya.com/blog/2015/11/10-watch-movies-data-science-machine-learning/</a:t>
            </a:r>
            <a:endParaRPr lang="en-IN" sz="2000" dirty="0">
              <a:solidFill>
                <a:schemeClr val="tx1"/>
              </a:solidFill>
              <a:latin typeface="Times New Roman" panose="02020603050405020304" pitchFamily="18" charset="0"/>
              <a:cs typeface="Times New Roman" panose="02020603050405020304" pitchFamily="18" charset="0"/>
            </a:endParaRPr>
          </a:p>
          <a:p>
            <a:pPr algn="just">
              <a:buClr>
                <a:schemeClr val="bg2">
                  <a:lumMod val="10000"/>
                </a:schemeClr>
              </a:buClr>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hlinkClick r:id="rId4"/>
              </a:rPr>
              <a:t>https://www.google.co.in/search?q=fraud+detection&amp;rlz=1C1GGRV_enIN791IN791&amp;source=lnms&amp;tbm=isch&amp;sa=X&amp;ved=0ahUKEwj4z6X65-LdAhVMpI8KHcvFDpMQ_AUIDigB&amp;biw=1536&amp;bih=674#imgrc=a0ARtoN76hUSmM</a:t>
            </a:r>
            <a:r>
              <a:rPr lang="en-IN" sz="2000" dirty="0">
                <a:solidFill>
                  <a:schemeClr val="tx1"/>
                </a:solidFill>
                <a:latin typeface="Times New Roman" panose="02020603050405020304" pitchFamily="18" charset="0"/>
                <a:cs typeface="Times New Roman" panose="02020603050405020304" pitchFamily="18" charset="0"/>
              </a:rPr>
              <a:t>:</a:t>
            </a:r>
          </a:p>
          <a:p>
            <a:pPr algn="just">
              <a:buClr>
                <a:schemeClr val="bg2">
                  <a:lumMod val="10000"/>
                </a:schemeClr>
              </a:buClr>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hlinkClick r:id="rId5"/>
              </a:rPr>
              <a:t>https://www.coursera.org/learn/machine-learning/supplement/d5Pt1/lecture-slides</a:t>
            </a:r>
            <a:endParaRPr lang="en-IN" sz="2000" dirty="0">
              <a:solidFill>
                <a:schemeClr val="tx1"/>
              </a:solidFill>
              <a:latin typeface="Times New Roman" panose="02020603050405020304" pitchFamily="18" charset="0"/>
              <a:cs typeface="Times New Roman" panose="02020603050405020304" pitchFamily="18" charset="0"/>
            </a:endParaRPr>
          </a:p>
          <a:p>
            <a:pPr algn="just">
              <a:buClr>
                <a:schemeClr val="bg2">
                  <a:lumMod val="10000"/>
                </a:schemeClr>
              </a:buClr>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hlinkClick r:id="rId6"/>
              </a:rPr>
              <a:t>https://www.coursera.org/learn/machine-learning/supplement/1O0Bk/unsupervised-learning</a:t>
            </a:r>
            <a:endParaRPr lang="en-IN" sz="2000" dirty="0">
              <a:solidFill>
                <a:schemeClr val="tx1"/>
              </a:solidFill>
              <a:latin typeface="Times New Roman" panose="02020603050405020304" pitchFamily="18" charset="0"/>
              <a:cs typeface="Times New Roman" panose="02020603050405020304" pitchFamily="18" charset="0"/>
            </a:endParaRPr>
          </a:p>
          <a:p>
            <a:pPr algn="just">
              <a:buClr>
                <a:schemeClr val="bg2">
                  <a:lumMod val="10000"/>
                </a:schemeClr>
              </a:buClr>
              <a:buFont typeface="Wingdings" panose="05000000000000000000" pitchFamily="2" charset="2"/>
              <a:buChar char="v"/>
            </a:pPr>
            <a:r>
              <a:rPr lang="en-IN" sz="2000" dirty="0">
                <a:solidFill>
                  <a:schemeClr val="tx1"/>
                </a:solidFill>
                <a:latin typeface="Times New Roman" panose="02020603050405020304" pitchFamily="18" charset="0"/>
                <a:cs typeface="Times New Roman" panose="02020603050405020304" pitchFamily="18" charset="0"/>
                <a:hlinkClick r:id="rId7"/>
              </a:rPr>
              <a:t>https://www.theguardian.com/society/2018/may/29/skin-cancer-computer-learns-to-detect-skin-cancer-more-accurately-than-a-doctor</a:t>
            </a:r>
            <a:endParaRPr lang="en-IN" sz="2000" dirty="0">
              <a:solidFill>
                <a:schemeClr val="tx1"/>
              </a:solidFill>
              <a:latin typeface="Times New Roman" panose="02020603050405020304" pitchFamily="18" charset="0"/>
              <a:cs typeface="Times New Roman" panose="02020603050405020304" pitchFamily="18" charset="0"/>
            </a:endParaRPr>
          </a:p>
          <a:p>
            <a:pPr algn="just">
              <a:buClr>
                <a:schemeClr val="bg2">
                  <a:lumMod val="10000"/>
                </a:schemeClr>
              </a:buClr>
              <a:buFont typeface="Wingdings" panose="05000000000000000000" pitchFamily="2" charset="2"/>
              <a:buChar char="v"/>
            </a:pPr>
            <a:r>
              <a:rPr lang="en-IN" sz="2000">
                <a:solidFill>
                  <a:schemeClr val="tx1"/>
                </a:solidFill>
                <a:latin typeface="Times New Roman" panose="02020603050405020304" pitchFamily="18" charset="0"/>
                <a:cs typeface="Times New Roman" panose="02020603050405020304" pitchFamily="18" charset="0"/>
                <a:hlinkClick r:id="rId8"/>
              </a:rPr>
              <a:t>https://excal.on.ca/artificial-intelligence-ai-changing-the-job-market/</a:t>
            </a:r>
            <a:r>
              <a:rPr lang="en-IN" sz="2000">
                <a:solidFill>
                  <a:schemeClr val="tx1"/>
                </a:solidFill>
                <a:latin typeface="Times New Roman" panose="02020603050405020304" pitchFamily="18" charset="0"/>
                <a:cs typeface="Times New Roman" panose="02020603050405020304" pitchFamily="18" charset="0"/>
              </a:rPr>
              <a:t> </a:t>
            </a:r>
            <a:endParaRPr lang="en-IN"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3538092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270" y="0"/>
            <a:ext cx="9113730" cy="6858000"/>
          </a:xfrm>
          <a:prstGeom prst="rect">
            <a:avLst/>
          </a:prstGeom>
        </p:spPr>
      </p:pic>
      <p:sp>
        <p:nvSpPr>
          <p:cNvPr id="3" name="TextBox 2"/>
          <p:cNvSpPr txBox="1"/>
          <p:nvPr/>
        </p:nvSpPr>
        <p:spPr>
          <a:xfrm>
            <a:off x="3857620" y="2143116"/>
            <a:ext cx="1373325" cy="369332"/>
          </a:xfrm>
          <a:prstGeom prst="rect">
            <a:avLst/>
          </a:prstGeom>
          <a:noFill/>
        </p:spPr>
        <p:txBody>
          <a:bodyPr wrap="none" rtlCol="0">
            <a:spAutoFit/>
          </a:bodyPr>
          <a:lstStyle/>
          <a:p>
            <a:r>
              <a:rPr lang="en-IN" dirty="0" smtClean="0">
                <a:solidFill>
                  <a:srgbClr val="FF0000"/>
                </a:solidFill>
              </a:rPr>
              <a:t>THANK</a:t>
            </a:r>
            <a:r>
              <a:rPr lang="en-IN" dirty="0" smtClean="0"/>
              <a:t> YOU.</a:t>
            </a:r>
            <a:endParaRPr lang="en-IN" dirty="0"/>
          </a:p>
        </p:txBody>
      </p:sp>
    </p:spTree>
    <p:extLst>
      <p:ext uri="{BB962C8B-B14F-4D97-AF65-F5344CB8AC3E}">
        <p14:creationId xmlns:p14="http://schemas.microsoft.com/office/powerpoint/2010/main" xmlns="" val="4232167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83567" y="764704"/>
            <a:ext cx="7848873" cy="4896544"/>
          </a:xfrm>
          <a:prstGeom prst="rect">
            <a:avLst/>
          </a:prstGeom>
        </p:spPr>
      </p:pic>
    </p:spTree>
    <p:extLst>
      <p:ext uri="{BB962C8B-B14F-4D97-AF65-F5344CB8AC3E}">
        <p14:creationId xmlns:p14="http://schemas.microsoft.com/office/powerpoint/2010/main" xmlns="" val="2902837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87624" y="1340768"/>
            <a:ext cx="6795120" cy="4077072"/>
          </a:xfrm>
          <a:prstGeom prst="rect">
            <a:avLst/>
          </a:prstGeom>
        </p:spPr>
      </p:pic>
    </p:spTree>
    <p:extLst>
      <p:ext uri="{BB962C8B-B14F-4D97-AF65-F5344CB8AC3E}">
        <p14:creationId xmlns:p14="http://schemas.microsoft.com/office/powerpoint/2010/main" xmlns="" val="682142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4776" y="1700808"/>
            <a:ext cx="5102679" cy="3046988"/>
          </a:xfrm>
          <a:prstGeom prst="rect">
            <a:avLst/>
          </a:prstGeom>
          <a:solidFill>
            <a:schemeClr val="tx1"/>
          </a:solidFill>
        </p:spPr>
        <p:txBody>
          <a:bodyPr wrap="none" lIns="91440" tIns="45720" rIns="91440" bIns="45720">
            <a:spAutoFit/>
          </a:bodyPr>
          <a:lstStyle/>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 Google  </a:t>
            </a:r>
          </a:p>
          <a:p>
            <a:pPr algn="ctr"/>
            <a:r>
              <a:rPr lang="en-US" sz="9600" dirty="0">
                <a:ln w="18415" cmpd="sng">
                  <a:solidFill>
                    <a:srgbClr val="00B0F0"/>
                  </a:solidFill>
                  <a:prstDash val="solid"/>
                </a:ln>
                <a:solidFill>
                  <a:srgbClr val="0070C0"/>
                </a:solidFill>
                <a:effectLst>
                  <a:outerShdw blurRad="63500" dir="3600000" algn="tl" rotWithShape="0">
                    <a:srgbClr val="000000">
                      <a:alpha val="70000"/>
                    </a:srgbClr>
                  </a:outerShdw>
                </a:effectLst>
              </a:rPr>
              <a:t>Search </a:t>
            </a:r>
          </a:p>
        </p:txBody>
      </p:sp>
    </p:spTree>
    <p:extLst>
      <p:ext uri="{BB962C8B-B14F-4D97-AF65-F5344CB8AC3E}">
        <p14:creationId xmlns:p14="http://schemas.microsoft.com/office/powerpoint/2010/main" xmlns="" val="4064169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xmlns="" val="18498868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847</TotalTime>
  <Words>919</Words>
  <Application>Microsoft Office PowerPoint</Application>
  <PresentationFormat>On-screen Show (4:3)</PresentationFormat>
  <Paragraphs>103</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Trek</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definition</vt:lpstr>
      <vt:lpstr>Slide 32</vt:lpstr>
      <vt:lpstr>Slide 33</vt:lpstr>
      <vt:lpstr>Types of machine learning algorithms</vt:lpstr>
      <vt:lpstr>supervised learning</vt:lpstr>
      <vt:lpstr>Types of supervised learning</vt:lpstr>
      <vt:lpstr>Unsupervised learning</vt:lpstr>
      <vt:lpstr>Type of unsupervised learning</vt:lpstr>
      <vt:lpstr>Reinforcement learning</vt:lpstr>
      <vt:lpstr>CONCLUSION</vt:lpstr>
      <vt:lpstr>Slide 41</vt:lpstr>
      <vt:lpstr>RESEARCH AND DEVELOPMENT </vt:lpstr>
      <vt:lpstr>Slide 43</vt:lpstr>
      <vt:lpstr>FINALLY DONE WITH THE THEORY PART  LETS HAVE SOME FUN NOW…</vt:lpstr>
      <vt:lpstr>Movies on machine learning</vt:lpstr>
      <vt:lpstr>Slide 46</vt:lpstr>
      <vt:lpstr>Slide 47</vt:lpstr>
      <vt:lpstr>Slide 48</vt:lpstr>
      <vt:lpstr>Slide 49</vt:lpstr>
      <vt:lpstr>Slide 50</vt:lpstr>
      <vt:lpstr>REFERENCES</vt:lpstr>
      <vt:lpstr>Slide 52</vt:lpstr>
    </vt:vector>
  </TitlesOfParts>
  <Company>HP</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Mahajan</cp:lastModifiedBy>
  <cp:revision>47</cp:revision>
  <dcterms:created xsi:type="dcterms:W3CDTF">2018-09-29T08:56:47Z</dcterms:created>
  <dcterms:modified xsi:type="dcterms:W3CDTF">2019-01-21T20:13:28Z</dcterms:modified>
</cp:coreProperties>
</file>